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3">
  <p:sldMasterIdLst>
    <p:sldMasterId id="2147483659" r:id="rId1"/>
  </p:sldMasterIdLst>
  <p:notesMasterIdLst>
    <p:notesMasterId r:id="rId56"/>
  </p:notesMasterIdLst>
  <p:sldIdLst>
    <p:sldId id="257" r:id="rId2"/>
    <p:sldId id="258" r:id="rId3"/>
    <p:sldId id="285" r:id="rId4"/>
    <p:sldId id="261" r:id="rId5"/>
    <p:sldId id="286" r:id="rId6"/>
    <p:sldId id="287" r:id="rId7"/>
    <p:sldId id="288" r:id="rId8"/>
    <p:sldId id="289" r:id="rId9"/>
    <p:sldId id="290" r:id="rId10"/>
    <p:sldId id="291" r:id="rId11"/>
    <p:sldId id="278"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262" r:id="rId55"/>
  </p:sldIdLst>
  <p:sldSz cx="9144000" cy="5143500" type="screen16x9"/>
  <p:notesSz cx="6858000" cy="9144000"/>
  <p:embeddedFontLst>
    <p:embeddedFont>
      <p:font typeface="Raleway ExtraBold" panose="020B0604020202020204" charset="0"/>
      <p:bold r:id="rId57"/>
      <p:boldItalic r:id="rId58"/>
    </p:embeddedFont>
    <p:embeddedFont>
      <p:font typeface="Raleway" panose="020B0604020202020204" charset="0"/>
      <p:regular r:id="rId59"/>
      <p:bold r:id="rId60"/>
      <p:italic r:id="rId61"/>
      <p:boldItalic r:id="rId62"/>
    </p:embeddedFont>
    <p:embeddedFont>
      <p:font typeface="Raleway Light" panose="020B0604020202020204" charset="0"/>
      <p:regular r:id="rId63"/>
      <p:bold r:id="rId64"/>
      <p:italic r:id="rId65"/>
      <p:boldItalic r:id="rId66"/>
    </p:embeddedFont>
    <p:embeddedFont>
      <p:font typeface="Garamond" panose="02020404030301010803" pitchFamily="18" charset="0"/>
      <p:regular r:id="rId67"/>
      <p:bold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576214-869C-484A-B055-DCC70B63D459}">
  <a:tblStyle styleId="{9D576214-869C-484A-B055-DCC70B63D4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963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72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461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353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92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791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519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458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415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824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800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227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338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889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818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538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497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550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6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034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625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329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946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07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902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533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428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983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097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998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579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626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06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754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824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852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435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146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247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56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1049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0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064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257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721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415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96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887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458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dirty="0"/>
              <a:pPr/>
              <a:t>8/26/2021</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334470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783688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002477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278878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1044960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73211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812004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802739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986817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8" name="Google Shape;28;p6"/>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Google Shape;29;p6"/>
          <p:cNvSpPr txBox="1">
            <a:spLocks noGrp="1"/>
          </p:cNvSpPr>
          <p:nvPr>
            <p:ph type="body" idx="1"/>
          </p:nvPr>
        </p:nvSpPr>
        <p:spPr>
          <a:xfrm>
            <a:off x="922000"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6"/>
          <p:cNvSpPr txBox="1">
            <a:spLocks noGrp="1"/>
          </p:cNvSpPr>
          <p:nvPr>
            <p:ph type="body" idx="2"/>
          </p:nvPr>
        </p:nvSpPr>
        <p:spPr>
          <a:xfrm>
            <a:off x="4678687"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1" name="Google Shape;31;p6"/>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4476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3" name="Google Shape;23;p5"/>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rgbClr val="FFB600"/>
              </a:buClr>
              <a:buSzPts val="1800"/>
              <a:buChar char="●"/>
              <a:defRPr/>
            </a:lvl1pPr>
            <a:lvl2pPr marL="914400" lvl="1" indent="-342900">
              <a:spcBef>
                <a:spcPts val="0"/>
              </a:spcBef>
              <a:spcAft>
                <a:spcPts val="0"/>
              </a:spcAft>
              <a:buClr>
                <a:srgbClr val="FFB600"/>
              </a:buClr>
              <a:buSzPts val="1800"/>
              <a:buChar char="○"/>
              <a:defRPr/>
            </a:lvl2pPr>
            <a:lvl3pPr marL="1371600" lvl="2" indent="-342900">
              <a:spcBef>
                <a:spcPts val="0"/>
              </a:spcBef>
              <a:spcAft>
                <a:spcPts val="0"/>
              </a:spcAft>
              <a:buClr>
                <a:srgbClr val="FFB600"/>
              </a:buClr>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04932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465344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79213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520752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97051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660697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9442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97706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008523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8/26/2021</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787209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transition>
    <p:fade thruBlk="1"/>
  </p:transition>
  <p:timing>
    <p:tnLst>
      <p:par>
        <p:cTn id="1" dur="indefinite" restart="never" nodeType="tmRoot"/>
      </p:par>
    </p:tnLst>
  </p:timing>
  <p:hf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pic>
        <p:nvPicPr>
          <p:cNvPr id="15" name="Picture 1" descr="tải xuố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99" y="538618"/>
            <a:ext cx="1077934" cy="107793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
          <p:cNvSpPr>
            <a:spLocks noChangeArrowheads="1"/>
          </p:cNvSpPr>
          <p:nvPr/>
        </p:nvSpPr>
        <p:spPr bwMode="auto">
          <a:xfrm>
            <a:off x="1741038" y="403608"/>
            <a:ext cx="547297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TRƯỜNG ĐẠI</a:t>
            </a:r>
            <a:r>
              <a:rPr kumimoji="0" lang="en-US" altLang="en-US" sz="1800" b="1" i="0" u="none" strike="noStrike" cap="none" normalizeH="0" smtClean="0">
                <a:ln>
                  <a:noFill/>
                </a:ln>
                <a:solidFill>
                  <a:schemeClr val="tx1"/>
                </a:solidFill>
                <a:effectLst/>
                <a:latin typeface="Arial" panose="020B0604020202020204" pitchFamily="34" charset="0"/>
                <a:ea typeface="Times New Roman" panose="02020603050405020304" pitchFamily="18" charset="0"/>
              </a:rPr>
              <a:t> HỌC</a:t>
            </a:r>
            <a:r>
              <a:rPr kumimoji="0" lang="en-US" altLang="en-US" sz="18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CÔNG NGHIỆP THỰC PHẨM</a:t>
            </a:r>
            <a:r>
              <a:rPr lang="en-GB" altLang="en-US" sz="800">
                <a:solidFill>
                  <a:schemeClr val="tx1"/>
                </a:solidFill>
                <a:latin typeface="Arial" panose="020B0604020202020204" pitchFamily="34" charset="0"/>
                <a:ea typeface="Times New Roman" panose="02020603050405020304" pitchFamily="18" charset="0"/>
              </a:rPr>
              <a:t> </a:t>
            </a:r>
            <a:endParaRPr lang="en-GB" altLang="en-US" sz="800" smtClean="0">
              <a:solidFill>
                <a:schemeClr val="tx1"/>
              </a:solidFill>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KHOA CÔNG NGHỆ THÔNG TIN</a:t>
            </a:r>
            <a:endParaRPr kumimoji="0" lang="en-GB"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Rectangle 3"/>
          <p:cNvSpPr>
            <a:spLocks noChangeArrowheads="1"/>
          </p:cNvSpPr>
          <p:nvPr/>
        </p:nvSpPr>
        <p:spPr bwMode="auto">
          <a:xfrm>
            <a:off x="24326" y="1077585"/>
            <a:ext cx="8906395"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600" b="1" i="0" u="none" strike="noStrike" cap="none" normalizeH="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6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ĐỒ ÁN LẬP TRÌNH WEB</a:t>
            </a:r>
            <a:endParaRPr lang="en-GB" altLang="en-US" sz="800">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Tên</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400" b="1" i="0" u="sng"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Đề</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400" b="1" i="0" u="sng"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tài</a:t>
            </a:r>
            <a:r>
              <a:rPr kumimoji="0" lang="en-US" altLang="en-US" sz="14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smtClean="0">
              <a:ln>
                <a:noFill/>
              </a:ln>
              <a:solidFill>
                <a:schemeClr val="tx1"/>
              </a:solidFill>
              <a:effectLst/>
              <a:latin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XÂY DỰNG ỨNG DỤNG WEBSITE BÁN SÁCH ONLINE</a:t>
            </a:r>
            <a:r>
              <a:rPr lang="en-GB" altLang="en-US" sz="800">
                <a:ea typeface="Times New Roman" panose="02020603050405020304" pitchFamily="18" charset="0"/>
              </a:rPr>
              <a:t> </a:t>
            </a:r>
            <a:r>
              <a:rPr kumimoji="0" lang="en-US" altLang="en-US" sz="18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SỬ DỤNG CÔNG NGHỆ ASP.NET, ADO.NET &amp; HTML, CSS</a:t>
            </a:r>
          </a:p>
          <a:p>
            <a:pPr marL="0" marR="0" lvl="0" indent="457200" algn="ctr" defTabSz="914400" rtl="0" eaLnBrk="0" fontAlgn="base" latinLnBrk="0" hangingPunct="0">
              <a:lnSpc>
                <a:spcPct val="100000"/>
              </a:lnSpc>
              <a:spcBef>
                <a:spcPct val="0"/>
              </a:spcBef>
              <a:spcAft>
                <a:spcPct val="0"/>
              </a:spcAft>
              <a:buClrTx/>
              <a:buSzTx/>
              <a:buFontTx/>
              <a:buNone/>
              <a:tabLst/>
            </a:pPr>
            <a:endParaRPr lang="en-US" altLang="en-US" sz="1800" b="1"/>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Giáo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Viên</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hướng</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dẫn</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800" b="1" i="0" u="none" strike="noStrike" cap="none" normalizeH="0" baseline="0" err="1" smtClean="0">
                <a:ln>
                  <a:noFill/>
                </a:ln>
                <a:solidFill>
                  <a:schemeClr val="tx1"/>
                </a:solidFill>
                <a:effectLst/>
                <a:ea typeface="Times New Roman" panose="02020603050405020304" pitchFamily="18" charset="0"/>
              </a:rPr>
              <a:t>Trần</a:t>
            </a:r>
            <a:r>
              <a:rPr kumimoji="0" lang="en-US" altLang="en-US" sz="1800" b="1" i="0" u="none" strike="noStrike" cap="none" normalizeH="0" baseline="0" smtClean="0">
                <a:ln>
                  <a:noFill/>
                </a:ln>
                <a:solidFill>
                  <a:schemeClr val="tx1"/>
                </a:solidFill>
                <a:effectLst/>
                <a:ea typeface="Times New Roman" panose="02020603050405020304" pitchFamily="18" charset="0"/>
              </a:rPr>
              <a:t> </a:t>
            </a:r>
            <a:r>
              <a:rPr kumimoji="0" lang="en-US" altLang="en-US" sz="1800" b="1" i="0" u="none" strike="noStrike" cap="none" normalizeH="0" baseline="0" err="1" smtClean="0">
                <a:ln>
                  <a:noFill/>
                </a:ln>
                <a:solidFill>
                  <a:schemeClr val="tx1"/>
                </a:solidFill>
                <a:effectLst/>
                <a:ea typeface="Times New Roman" panose="02020603050405020304" pitchFamily="18" charset="0"/>
              </a:rPr>
              <a:t>Như</a:t>
            </a:r>
            <a:r>
              <a:rPr kumimoji="0" lang="en-US" altLang="en-US" sz="1800" b="1" i="0" u="none" strike="noStrike" cap="none" normalizeH="0" baseline="0" smtClean="0">
                <a:ln>
                  <a:noFill/>
                </a:ln>
                <a:solidFill>
                  <a:schemeClr val="tx1"/>
                </a:solidFill>
                <a:effectLst/>
                <a:ea typeface="Times New Roman" panose="02020603050405020304" pitchFamily="18" charset="0"/>
              </a:rPr>
              <a:t> Ý</a:t>
            </a:r>
          </a:p>
          <a:p>
            <a:pPr marL="0" marR="0" lvl="0" indent="457200" algn="l" defTabSz="914400" rtl="0" eaLnBrk="0" fontAlgn="base" latinLnBrk="0" hangingPunct="0">
              <a:lnSpc>
                <a:spcPct val="100000"/>
              </a:lnSpc>
              <a:spcBef>
                <a:spcPct val="0"/>
              </a:spcBef>
              <a:spcAft>
                <a:spcPct val="0"/>
              </a:spcAft>
              <a:buClrTx/>
              <a:buSzTx/>
              <a:buFontTx/>
              <a:buNone/>
              <a:tabLst/>
            </a:pPr>
            <a:endParaRPr lang="en-GB" altLang="en-US" sz="800" b="1">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Sinh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viên</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thực</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hiện</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GB" altLang="en-US" sz="800" b="0" i="0" u="none" strike="noStrike" cap="none" normalizeH="0" baseline="0" smtClean="0">
              <a:ln>
                <a:noFill/>
              </a:ln>
              <a:solidFill>
                <a:schemeClr val="tx1"/>
              </a:solidFill>
              <a:effectLst/>
              <a:latin typeface="Arial" panose="020B0604020202020204" pitchFamily="34" charset="0"/>
            </a:endParaRPr>
          </a:p>
          <a:p>
            <a:pPr lvl="5" indent="457200">
              <a:buClrTx/>
              <a:buFontTx/>
              <a:buNone/>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Nguyễn Thành Trung - 2001190899</a:t>
            </a:r>
            <a:endParaRPr kumimoji="0" lang="en-GB" altLang="en-US" sz="800" b="0" i="0" u="none" strike="noStrike" cap="none" normalizeH="0" baseline="0" smtClean="0">
              <a:ln>
                <a:noFill/>
              </a:ln>
              <a:solidFill>
                <a:schemeClr val="tx1"/>
              </a:solidFill>
              <a:effectLst/>
              <a:latin typeface="Arial" panose="020B0604020202020204" pitchFamily="34" charset="0"/>
            </a:endParaRPr>
          </a:p>
          <a:p>
            <a:pPr lvl="5" indent="457200">
              <a:buClrTx/>
              <a:buFontTx/>
              <a:buNone/>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Dương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Đông</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Duy</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- 2001191210</a:t>
            </a:r>
            <a:endParaRPr kumimoji="0" lang="en-GB" altLang="en-US" sz="800" b="0" i="0" u="none" strike="noStrike" cap="none" normalizeH="0" baseline="0" smtClean="0">
              <a:ln>
                <a:noFill/>
              </a:ln>
              <a:solidFill>
                <a:schemeClr val="tx1"/>
              </a:solidFill>
              <a:effectLst/>
              <a:latin typeface="Arial" panose="020B0604020202020204" pitchFamily="34" charset="0"/>
            </a:endParaRPr>
          </a:p>
          <a:p>
            <a:pPr lvl="5" indent="457200">
              <a:buClrTx/>
              <a:buFontTx/>
              <a:buNone/>
            </a:pP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Võ</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Thị</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Thu </a:t>
            </a:r>
            <a:r>
              <a:rPr kumimoji="0" lang="en-US" altLang="en-US" sz="1800" b="0" i="0" u="none" strike="noStrike" cap="none" normalizeH="0" baseline="0" err="1" smtClean="0">
                <a:ln>
                  <a:noFill/>
                </a:ln>
                <a:solidFill>
                  <a:schemeClr val="tx1"/>
                </a:solidFill>
                <a:effectLst/>
                <a:latin typeface="Arial" panose="020B0604020202020204" pitchFamily="34" charset="0"/>
                <a:ea typeface="Times New Roman" panose="02020603050405020304" pitchFamily="18" charset="0"/>
              </a:rPr>
              <a:t>Hà</a:t>
            </a: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- 2001190509</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graphicFrame>
        <p:nvGraphicFramePr>
          <p:cNvPr id="2" name="Table 1"/>
          <p:cNvGraphicFramePr>
            <a:graphicFrameLocks noGrp="1"/>
          </p:cNvGraphicFramePr>
          <p:nvPr>
            <p:extLst>
              <p:ext uri="{D42A27DB-BD31-4B8C-83A1-F6EECF244321}">
                <p14:modId xmlns:p14="http://schemas.microsoft.com/office/powerpoint/2010/main" val="2187981607"/>
              </p:ext>
            </p:extLst>
          </p:nvPr>
        </p:nvGraphicFramePr>
        <p:xfrm>
          <a:off x="1015856" y="1243301"/>
          <a:ext cx="6865937" cy="2346960"/>
        </p:xfrm>
        <a:graphic>
          <a:graphicData uri="http://schemas.openxmlformats.org/drawingml/2006/table">
            <a:tbl>
              <a:tblPr firstRow="1" firstCol="1" lastRow="1" lastCol="1" bandRow="1" bandCol="1">
                <a:tableStyleId>{9D576214-869C-484A-B055-DCC70B63D459}</a:tableStyleId>
              </a:tblPr>
              <a:tblGrid>
                <a:gridCol w="1799809">
                  <a:extLst>
                    <a:ext uri="{9D8B030D-6E8A-4147-A177-3AD203B41FA5}">
                      <a16:colId xmlns:a16="http://schemas.microsoft.com/office/drawing/2014/main" val="2068472058"/>
                    </a:ext>
                  </a:extLst>
                </a:gridCol>
                <a:gridCol w="962437">
                  <a:extLst>
                    <a:ext uri="{9D8B030D-6E8A-4147-A177-3AD203B41FA5}">
                      <a16:colId xmlns:a16="http://schemas.microsoft.com/office/drawing/2014/main" val="3787341535"/>
                    </a:ext>
                  </a:extLst>
                </a:gridCol>
                <a:gridCol w="1799809">
                  <a:extLst>
                    <a:ext uri="{9D8B030D-6E8A-4147-A177-3AD203B41FA5}">
                      <a16:colId xmlns:a16="http://schemas.microsoft.com/office/drawing/2014/main" val="201162275"/>
                    </a:ext>
                  </a:extLst>
                </a:gridCol>
                <a:gridCol w="1163686">
                  <a:extLst>
                    <a:ext uri="{9D8B030D-6E8A-4147-A177-3AD203B41FA5}">
                      <a16:colId xmlns:a16="http://schemas.microsoft.com/office/drawing/2014/main" val="2588156825"/>
                    </a:ext>
                  </a:extLst>
                </a:gridCol>
                <a:gridCol w="1140196">
                  <a:extLst>
                    <a:ext uri="{9D8B030D-6E8A-4147-A177-3AD203B41FA5}">
                      <a16:colId xmlns:a16="http://schemas.microsoft.com/office/drawing/2014/main" val="4183714024"/>
                    </a:ext>
                  </a:extLst>
                </a:gridCol>
              </a:tblGrid>
              <a:tr h="426621">
                <a:tc>
                  <a:txBody>
                    <a:bodyPr/>
                    <a:lstStyle/>
                    <a:p>
                      <a:pPr algn="ctr">
                        <a:spcAft>
                          <a:spcPts val="400"/>
                        </a:spcAft>
                      </a:pPr>
                      <a:r>
                        <a:rPr lang="en-US" sz="1400">
                          <a:effectLst/>
                        </a:rPr>
                        <a:t>Tên bảng</a:t>
                      </a:r>
                      <a:endParaRPr lang="en-GB" sz="1200">
                        <a:effectLst/>
                        <a:latin typeface="Times New Roman" panose="02020603050405020304" pitchFamily="18" charset="0"/>
                        <a:ea typeface="Times New Roman" panose="02020603050405020304" pitchFamily="18" charset="0"/>
                      </a:endParaRPr>
                    </a:p>
                  </a:txBody>
                  <a:tcPr marL="68564" marR="68564" marT="0" marB="0" anchor="ctr"/>
                </a:tc>
                <a:tc>
                  <a:txBody>
                    <a:bodyPr/>
                    <a:lstStyle/>
                    <a:p>
                      <a:pPr algn="ctr">
                        <a:spcAft>
                          <a:spcPts val="400"/>
                        </a:spcAft>
                      </a:pPr>
                      <a:r>
                        <a:rPr lang="en-US" sz="1400">
                          <a:effectLst/>
                        </a:rPr>
                        <a:t>Mô tả bảng</a:t>
                      </a:r>
                      <a:endParaRPr lang="en-GB" sz="1200">
                        <a:effectLst/>
                        <a:latin typeface="Times New Roman" panose="02020603050405020304" pitchFamily="18" charset="0"/>
                        <a:ea typeface="Times New Roman" panose="02020603050405020304" pitchFamily="18" charset="0"/>
                      </a:endParaRPr>
                    </a:p>
                  </a:txBody>
                  <a:tcPr marL="68564" marR="68564" marT="0" marB="0" anchor="ctr"/>
                </a:tc>
                <a:tc>
                  <a:txBody>
                    <a:bodyPr/>
                    <a:lstStyle/>
                    <a:p>
                      <a:pPr algn="ctr">
                        <a:spcAft>
                          <a:spcPts val="400"/>
                        </a:spcAft>
                      </a:pPr>
                      <a:r>
                        <a:rPr lang="en-US" sz="1400">
                          <a:effectLst/>
                        </a:rPr>
                        <a:t>Tên thuộc tính</a:t>
                      </a:r>
                      <a:endParaRPr lang="en-GB" sz="1200">
                        <a:effectLst/>
                        <a:latin typeface="Times New Roman" panose="02020603050405020304" pitchFamily="18" charset="0"/>
                        <a:ea typeface="Times New Roman" panose="02020603050405020304" pitchFamily="18" charset="0"/>
                      </a:endParaRPr>
                    </a:p>
                  </a:txBody>
                  <a:tcPr marL="68564" marR="68564" marT="0" marB="0" anchor="ctr"/>
                </a:tc>
                <a:tc>
                  <a:txBody>
                    <a:bodyPr/>
                    <a:lstStyle/>
                    <a:p>
                      <a:pPr algn="ctr">
                        <a:spcAft>
                          <a:spcPts val="400"/>
                        </a:spcAft>
                      </a:pPr>
                      <a:r>
                        <a:rPr lang="en-US" sz="1400">
                          <a:effectLst/>
                        </a:rPr>
                        <a:t>Ý nghĩa</a:t>
                      </a:r>
                      <a:endParaRPr lang="en-GB" sz="1200">
                        <a:effectLst/>
                        <a:latin typeface="Times New Roman" panose="02020603050405020304" pitchFamily="18" charset="0"/>
                        <a:ea typeface="Times New Roman" panose="02020603050405020304" pitchFamily="18" charset="0"/>
                      </a:endParaRPr>
                    </a:p>
                  </a:txBody>
                  <a:tcPr marL="68564" marR="68564" marT="0" marB="0" anchor="ctr"/>
                </a:tc>
                <a:tc>
                  <a:txBody>
                    <a:bodyPr/>
                    <a:lstStyle/>
                    <a:p>
                      <a:pPr algn="ctr">
                        <a:spcAft>
                          <a:spcPts val="400"/>
                        </a:spcAft>
                      </a:pPr>
                      <a:r>
                        <a:rPr lang="en-US" sz="1400">
                          <a:effectLst/>
                        </a:rPr>
                        <a:t>Kiểu dữ liệu</a:t>
                      </a:r>
                      <a:endParaRPr lang="en-GB" sz="1200">
                        <a:effectLst/>
                        <a:latin typeface="Times New Roman" panose="02020603050405020304" pitchFamily="18" charset="0"/>
                        <a:ea typeface="Times New Roman" panose="02020603050405020304" pitchFamily="18" charset="0"/>
                      </a:endParaRPr>
                    </a:p>
                  </a:txBody>
                  <a:tcPr marL="68564" marR="68564" marT="0" marB="0" anchor="ctr"/>
                </a:tc>
                <a:extLst>
                  <a:ext uri="{0D108BD9-81ED-4DB2-BD59-A6C34878D82A}">
                    <a16:rowId xmlns:a16="http://schemas.microsoft.com/office/drawing/2014/main" val="2606426462"/>
                  </a:ext>
                </a:extLst>
              </a:tr>
              <a:tr h="426621">
                <a:tc rowSpan="6">
                  <a:txBody>
                    <a:bodyPr/>
                    <a:lstStyle/>
                    <a:p>
                      <a:pPr algn="ctr">
                        <a:spcAft>
                          <a:spcPts val="400"/>
                        </a:spcAft>
                      </a:pPr>
                      <a:r>
                        <a:rPr lang="en-US" sz="1800">
                          <a:effectLst/>
                        </a:rPr>
                        <a:t>CHITIETHD</a:t>
                      </a:r>
                      <a:endParaRPr lang="en-GB" sz="1200">
                        <a:effectLst/>
                        <a:latin typeface="Times New Roman" panose="02020603050405020304" pitchFamily="18" charset="0"/>
                        <a:ea typeface="Times New Roman" panose="02020603050405020304" pitchFamily="18" charset="0"/>
                      </a:endParaRPr>
                    </a:p>
                  </a:txBody>
                  <a:tcPr marL="68564" marR="68564" marT="0" marB="0" anchor="ctr"/>
                </a:tc>
                <a:tc rowSpan="6">
                  <a:txBody>
                    <a:bodyPr/>
                    <a:lstStyle/>
                    <a:p>
                      <a:pPr algn="ctr">
                        <a:spcAft>
                          <a:spcPts val="400"/>
                        </a:spcAft>
                      </a:pPr>
                      <a:r>
                        <a:rPr lang="en-US" sz="1800">
                          <a:effectLst/>
                        </a:rPr>
                        <a:t>Mô tả</a:t>
                      </a:r>
                      <a:endParaRPr lang="en-GB" sz="1200">
                        <a:effectLst/>
                      </a:endParaRPr>
                    </a:p>
                    <a:p>
                      <a:pPr algn="ctr">
                        <a:spcAft>
                          <a:spcPts val="400"/>
                        </a:spcAft>
                      </a:pPr>
                      <a:r>
                        <a:rPr lang="en-US" sz="1800">
                          <a:effectLst/>
                        </a:rPr>
                        <a:t>chi</a:t>
                      </a:r>
                      <a:endParaRPr lang="en-GB" sz="1200">
                        <a:effectLst/>
                      </a:endParaRPr>
                    </a:p>
                    <a:p>
                      <a:pPr algn="ctr">
                        <a:spcAft>
                          <a:spcPts val="400"/>
                        </a:spcAft>
                      </a:pPr>
                      <a:r>
                        <a:rPr lang="en-US" sz="1800">
                          <a:effectLst/>
                        </a:rPr>
                        <a:t>tiết hóa đơn</a:t>
                      </a:r>
                      <a:endParaRPr lang="en-GB" sz="1200">
                        <a:effectLst/>
                        <a:latin typeface="Times New Roman" panose="02020603050405020304" pitchFamily="18" charset="0"/>
                        <a:ea typeface="Times New Roman" panose="02020603050405020304" pitchFamily="18" charset="0"/>
                      </a:endParaRPr>
                    </a:p>
                  </a:txBody>
                  <a:tcPr marL="68564" marR="68564" marT="0" marB="0" anchor="ctr"/>
                </a:tc>
                <a:tc>
                  <a:txBody>
                    <a:bodyPr/>
                    <a:lstStyle/>
                    <a:p>
                      <a:pPr algn="ctr">
                        <a:spcAft>
                          <a:spcPts val="400"/>
                        </a:spcAft>
                        <a:tabLst>
                          <a:tab pos="551815" algn="ctr"/>
                        </a:tabLst>
                      </a:pPr>
                      <a:r>
                        <a:rPr lang="en-US" sz="1400">
                          <a:effectLst/>
                        </a:rPr>
                        <a:t>MAHD</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Mã hóa đơn (khóa chính)</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Int</a:t>
                      </a:r>
                      <a:endParaRPr lang="en-GB" sz="1200">
                        <a:effectLst/>
                        <a:latin typeface="Times New Roman" panose="02020603050405020304" pitchFamily="18" charset="0"/>
                        <a:ea typeface="Times New Roman" panose="02020603050405020304" pitchFamily="18" charset="0"/>
                      </a:endParaRPr>
                    </a:p>
                  </a:txBody>
                  <a:tcPr marL="68564" marR="68564" marT="0" marB="0"/>
                </a:tc>
                <a:extLst>
                  <a:ext uri="{0D108BD9-81ED-4DB2-BD59-A6C34878D82A}">
                    <a16:rowId xmlns:a16="http://schemas.microsoft.com/office/drawing/2014/main" val="3728447569"/>
                  </a:ext>
                </a:extLst>
              </a:tr>
              <a:tr h="426621">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MASACH</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Mã sách(khóa chính)</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Char(10)</a:t>
                      </a:r>
                      <a:endParaRPr lang="en-GB" sz="1200">
                        <a:effectLst/>
                        <a:latin typeface="Times New Roman" panose="02020603050405020304" pitchFamily="18" charset="0"/>
                        <a:ea typeface="Times New Roman" panose="02020603050405020304" pitchFamily="18" charset="0"/>
                      </a:endParaRPr>
                    </a:p>
                  </a:txBody>
                  <a:tcPr marL="68564" marR="68564" marT="0" marB="0"/>
                </a:tc>
                <a:extLst>
                  <a:ext uri="{0D108BD9-81ED-4DB2-BD59-A6C34878D82A}">
                    <a16:rowId xmlns:a16="http://schemas.microsoft.com/office/drawing/2014/main" val="3372756837"/>
                  </a:ext>
                </a:extLst>
              </a:tr>
              <a:tr h="213311">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SOLUONG</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Số lượng</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Int</a:t>
                      </a:r>
                      <a:endParaRPr lang="en-GB" sz="1200">
                        <a:effectLst/>
                        <a:latin typeface="Times New Roman" panose="02020603050405020304" pitchFamily="18" charset="0"/>
                        <a:ea typeface="Times New Roman" panose="02020603050405020304" pitchFamily="18" charset="0"/>
                      </a:endParaRPr>
                    </a:p>
                  </a:txBody>
                  <a:tcPr marL="68564" marR="68564" marT="0" marB="0"/>
                </a:tc>
                <a:extLst>
                  <a:ext uri="{0D108BD9-81ED-4DB2-BD59-A6C34878D82A}">
                    <a16:rowId xmlns:a16="http://schemas.microsoft.com/office/drawing/2014/main" val="4285695933"/>
                  </a:ext>
                </a:extLst>
              </a:tr>
              <a:tr h="213311">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DONGIA</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Đơn giá</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Float</a:t>
                      </a:r>
                      <a:endParaRPr lang="en-GB" sz="1200">
                        <a:effectLst/>
                        <a:latin typeface="Times New Roman" panose="02020603050405020304" pitchFamily="18" charset="0"/>
                        <a:ea typeface="Times New Roman" panose="02020603050405020304" pitchFamily="18" charset="0"/>
                      </a:endParaRPr>
                    </a:p>
                  </a:txBody>
                  <a:tcPr marL="68564" marR="68564" marT="0" marB="0"/>
                </a:tc>
                <a:extLst>
                  <a:ext uri="{0D108BD9-81ED-4DB2-BD59-A6C34878D82A}">
                    <a16:rowId xmlns:a16="http://schemas.microsoft.com/office/drawing/2014/main" val="3210509787"/>
                  </a:ext>
                </a:extLst>
              </a:tr>
              <a:tr h="213311">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GIAMGIA</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Giảm giá</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Float</a:t>
                      </a:r>
                      <a:endParaRPr lang="en-GB" sz="1200">
                        <a:effectLst/>
                        <a:latin typeface="Times New Roman" panose="02020603050405020304" pitchFamily="18" charset="0"/>
                        <a:ea typeface="Times New Roman" panose="02020603050405020304" pitchFamily="18" charset="0"/>
                      </a:endParaRPr>
                    </a:p>
                  </a:txBody>
                  <a:tcPr marL="68564" marR="68564" marT="0" marB="0"/>
                </a:tc>
                <a:extLst>
                  <a:ext uri="{0D108BD9-81ED-4DB2-BD59-A6C34878D82A}">
                    <a16:rowId xmlns:a16="http://schemas.microsoft.com/office/drawing/2014/main" val="183072446"/>
                  </a:ext>
                </a:extLst>
              </a:tr>
              <a:tr h="213311">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THANHTIEN</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Thành tiền</a:t>
                      </a:r>
                      <a:endParaRPr lang="en-GB" sz="1200">
                        <a:effectLst/>
                        <a:latin typeface="Times New Roman" panose="02020603050405020304" pitchFamily="18" charset="0"/>
                        <a:ea typeface="Times New Roman" panose="02020603050405020304" pitchFamily="18" charset="0"/>
                      </a:endParaRPr>
                    </a:p>
                  </a:txBody>
                  <a:tcPr marL="68564" marR="68564" marT="0" marB="0"/>
                </a:tc>
                <a:tc>
                  <a:txBody>
                    <a:bodyPr/>
                    <a:lstStyle/>
                    <a:p>
                      <a:pPr algn="ctr">
                        <a:spcAft>
                          <a:spcPts val="400"/>
                        </a:spcAft>
                      </a:pPr>
                      <a:r>
                        <a:rPr lang="en-US" sz="1400">
                          <a:effectLst/>
                        </a:rPr>
                        <a:t>Float</a:t>
                      </a:r>
                      <a:endParaRPr lang="en-GB" sz="1200">
                        <a:effectLst/>
                        <a:latin typeface="Times New Roman" panose="02020603050405020304" pitchFamily="18" charset="0"/>
                        <a:ea typeface="Times New Roman" panose="02020603050405020304" pitchFamily="18" charset="0"/>
                      </a:endParaRPr>
                    </a:p>
                  </a:txBody>
                  <a:tcPr marL="68564" marR="68564" marT="0" marB="0"/>
                </a:tc>
                <a:extLst>
                  <a:ext uri="{0D108BD9-81ED-4DB2-BD59-A6C34878D82A}">
                    <a16:rowId xmlns:a16="http://schemas.microsoft.com/office/drawing/2014/main" val="1191092985"/>
                  </a:ext>
                </a:extLst>
              </a:tr>
            </a:tbl>
          </a:graphicData>
        </a:graphic>
      </p:graphicFrame>
      <p:sp>
        <p:nvSpPr>
          <p:cNvPr id="3" name="Rectangle 1"/>
          <p:cNvSpPr>
            <a:spLocks noChangeArrowheads="1"/>
          </p:cNvSpPr>
          <p:nvPr/>
        </p:nvSpPr>
        <p:spPr bwMode="auto">
          <a:xfrm>
            <a:off x="537874" y="41440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2450"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552450"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552450"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552450"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552450"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552450"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552450"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552450"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552450"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52450" algn="ctr"/>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CHITIETHD (</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MAHD, MASACH</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SOLUONG, DONGIA, GIAMGIA, THANHTIEN)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73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3" name="TextBox 2"/>
          <p:cNvSpPr txBox="1"/>
          <p:nvPr/>
        </p:nvSpPr>
        <p:spPr>
          <a:xfrm>
            <a:off x="621379" y="507799"/>
            <a:ext cx="2774313" cy="738664"/>
          </a:xfrm>
          <a:prstGeom prst="rect">
            <a:avLst/>
          </a:prstGeom>
          <a:noFill/>
        </p:spPr>
        <p:txBody>
          <a:bodyPr wrap="square" rtlCol="0">
            <a:spAutoFit/>
          </a:bodyPr>
          <a:lstStyle/>
          <a:p>
            <a:r>
              <a:rPr lang="en-US" b="1" smtClean="0"/>
              <a:t>II. Thiết </a:t>
            </a:r>
            <a:r>
              <a:rPr lang="en-US" b="1"/>
              <a:t>kế giao diện trang web</a:t>
            </a:r>
            <a:endParaRPr lang="en-GB"/>
          </a:p>
          <a:p>
            <a:r>
              <a:rPr lang="en-US" b="1"/>
              <a:t> </a:t>
            </a:r>
            <a:r>
              <a:rPr lang="en-US" b="1" smtClean="0"/>
              <a:t>  2.1 </a:t>
            </a:r>
            <a:r>
              <a:rPr lang="en-US" b="1"/>
              <a:t>Phần User</a:t>
            </a:r>
            <a:endParaRPr lang="en-GB"/>
          </a:p>
          <a:p>
            <a:r>
              <a:rPr lang="en-US" b="1" smtClean="0"/>
              <a:t>   2.1.1 </a:t>
            </a:r>
            <a:r>
              <a:rPr lang="en-US" b="1"/>
              <a:t>Trang chủ (Home.aspx</a:t>
            </a:r>
            <a:endParaRPr lang="en-GB"/>
          </a:p>
        </p:txBody>
      </p:sp>
      <p:sp>
        <p:nvSpPr>
          <p:cNvPr id="4" name="Rectangle 3"/>
          <p:cNvSpPr/>
          <p:nvPr/>
        </p:nvSpPr>
        <p:spPr>
          <a:xfrm>
            <a:off x="621379" y="1540204"/>
            <a:ext cx="2532126" cy="1569660"/>
          </a:xfrm>
          <a:prstGeom prst="rect">
            <a:avLst/>
          </a:prstGeom>
        </p:spPr>
        <p:txBody>
          <a:bodyPr wrap="square">
            <a:spAutoFit/>
          </a:bodyPr>
          <a:lstStyle/>
          <a:p>
            <a:pPr algn="just">
              <a:spcAft>
                <a:spcPts val="400"/>
              </a:spcAft>
            </a:pPr>
            <a:r>
              <a:rPr lang="en-US" sz="1600">
                <a:latin typeface="Times New Roman" panose="02020603050405020304" pitchFamily="18" charset="0"/>
                <a:ea typeface="Times New Roman" panose="02020603050405020304" pitchFamily="18" charset="0"/>
              </a:rPr>
              <a:t>Trang chủ là trang đầu tiên mà người sử dụng sẽ gặp khi ghé thăm trang web. Tại trang chủ khách viếng thăm sẽ thấy được những cuốn sách mà cửa hàng cung cấp.</a:t>
            </a:r>
            <a:endParaRPr lang="en-GB">
              <a:effectLst/>
              <a:latin typeface="Times New Roman" panose="02020603050405020304" pitchFamily="18" charset="0"/>
              <a:ea typeface="Times New Roman" panose="02020603050405020304" pitchFamily="18" charset="0"/>
            </a:endParaRPr>
          </a:p>
        </p:txBody>
      </p:sp>
      <p:pic>
        <p:nvPicPr>
          <p:cNvPr id="205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1"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 name="Rectangle 1"/>
          <p:cNvSpPr/>
          <p:nvPr/>
        </p:nvSpPr>
        <p:spPr>
          <a:xfrm>
            <a:off x="415637" y="507799"/>
            <a:ext cx="2917490" cy="1302921"/>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2.1.2 Trang sách theo thể </a:t>
            </a:r>
            <a:r>
              <a:rPr lang="en-US" b="1" smtClean="0">
                <a:latin typeface="Times New Roman" panose="02020603050405020304" pitchFamily="18" charset="0"/>
                <a:ea typeface="Times New Roman" panose="02020603050405020304" pitchFamily="18" charset="0"/>
              </a:rPr>
              <a:t>loại</a:t>
            </a:r>
          </a:p>
          <a:p>
            <a:pPr algn="just">
              <a:spcAft>
                <a:spcPts val="400"/>
              </a:spcAft>
            </a:pPr>
            <a:endParaRPr lang="en-US" sz="1200" b="1">
              <a:latin typeface="Times New Roman" panose="02020603050405020304" pitchFamily="18" charset="0"/>
              <a:ea typeface="Times New Roman" panose="02020603050405020304" pitchFamily="18" charset="0"/>
            </a:endParaRPr>
          </a:p>
          <a:p>
            <a:pPr algn="just">
              <a:spcAft>
                <a:spcPts val="400"/>
              </a:spcAft>
            </a:pPr>
            <a:endParaRPr lang="en-US" sz="1200" b="1" smtClean="0">
              <a:latin typeface="Times New Roman" panose="02020603050405020304" pitchFamily="18" charset="0"/>
              <a:ea typeface="Times New Roman" panose="02020603050405020304" pitchFamily="18" charset="0"/>
            </a:endParaRPr>
          </a:p>
          <a:p>
            <a:pPr algn="just">
              <a:spcAft>
                <a:spcPts val="400"/>
              </a:spcAft>
            </a:pPr>
            <a:endParaRPr lang="en-US" sz="1200" b="1">
              <a:latin typeface="Times New Roman" panose="02020603050405020304" pitchFamily="18" charset="0"/>
              <a:ea typeface="Times New Roman" panose="02020603050405020304" pitchFamily="18" charset="0"/>
            </a:endParaRPr>
          </a:p>
          <a:p>
            <a:pPr algn="just">
              <a:spcAft>
                <a:spcPts val="400"/>
              </a:spcAft>
            </a:pPr>
            <a:endParaRPr lang="en-GB" sz="1200">
              <a:latin typeface="Times New Roman" panose="02020603050405020304" pitchFamily="18" charset="0"/>
              <a:ea typeface="Times New Roman" panose="02020603050405020304" pitchFamily="18" charset="0"/>
            </a:endParaRPr>
          </a:p>
        </p:txBody>
      </p:sp>
      <p:pic>
        <p:nvPicPr>
          <p:cNvPr id="1126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0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54027" y="1146698"/>
            <a:ext cx="2792799" cy="1169551"/>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Đây là trang hiển thị các thể loại sách tương ứng khi bạn click vào menu thể loại, tất cả các sách thuộc thể loại sẽ hiển thị tương ứng ở phần giữa trang web.</a:t>
            </a:r>
            <a:endParaRPr lang="en-GB"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18700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3" name="Rectangle 2"/>
          <p:cNvSpPr>
            <a:spLocks noChangeArrowheads="1"/>
          </p:cNvSpPr>
          <p:nvPr/>
        </p:nvSpPr>
        <p:spPr bwMode="auto">
          <a:xfrm>
            <a:off x="0" y="507799"/>
            <a:ext cx="4249358"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2.1.3 Trang sách theo nhà xuất bản</a:t>
            </a:r>
            <a:endParaRPr kumimoji="0" lang="en-GB" altLang="en-US" sz="800" b="0" i="0" u="none" strike="noStrike" cap="none" normalizeH="0" baseline="0" smtClean="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endParaRPr>
          </a:p>
        </p:txBody>
      </p:sp>
      <p:pic>
        <p:nvPicPr>
          <p:cNvPr id="12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714694"/>
            <a:ext cx="4283100" cy="30827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62884" y="1141691"/>
            <a:ext cx="2732809" cy="1169551"/>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Đây là trang hiển thị các nhà xuất bản tương ứng khi bạn click vào menu nhà xuất bản, tất cả các sách thuộc nhà xuất bản sẽ hiển thị tương ứng ở phần giữa trang web.</a:t>
            </a:r>
            <a:endParaRPr lang="en-GB"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57195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1433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67591" y="507799"/>
            <a:ext cx="2928101" cy="789960"/>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2.1.4 Trang giới thiệu</a:t>
            </a:r>
            <a:endParaRPr lang="en-GB" sz="1200">
              <a:latin typeface="Times New Roman" panose="02020603050405020304" pitchFamily="18" charset="0"/>
              <a:ea typeface="Times New Roman" panose="02020603050405020304" pitchFamily="18" charset="0"/>
            </a:endParaRPr>
          </a:p>
          <a:p>
            <a:pPr algn="just">
              <a:spcAft>
                <a:spcPts val="400"/>
              </a:spcAft>
            </a:pPr>
            <a:r>
              <a:rPr lang="en-US">
                <a:latin typeface="Times New Roman" panose="02020603050405020304" pitchFamily="18" charset="0"/>
                <a:ea typeface="Times New Roman" panose="02020603050405020304" pitchFamily="18" charset="0"/>
              </a:rPr>
              <a:t>Trang giới thiệu về cửa hàng sách Nhã Nam.</a:t>
            </a:r>
            <a:endParaRPr lang="en-GB"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52128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 name="Rectangle 2"/>
          <p:cNvSpPr/>
          <p:nvPr/>
        </p:nvSpPr>
        <p:spPr>
          <a:xfrm>
            <a:off x="498764" y="507799"/>
            <a:ext cx="2896928" cy="1005403"/>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2.1.5 Trang đăng ký tài khoản mới </a:t>
            </a:r>
            <a:endParaRPr lang="en-GB" sz="1200">
              <a:latin typeface="Times New Roman" panose="02020603050405020304" pitchFamily="18" charset="0"/>
              <a:ea typeface="Times New Roman" panose="02020603050405020304" pitchFamily="18" charset="0"/>
            </a:endParaRPr>
          </a:p>
          <a:p>
            <a:pPr algn="just">
              <a:spcAft>
                <a:spcPts val="400"/>
              </a:spcAft>
            </a:pPr>
            <a:r>
              <a:rPr lang="en-US">
                <a:latin typeface="Times New Roman" panose="02020603050405020304" pitchFamily="18" charset="0"/>
                <a:ea typeface="Times New Roman" panose="02020603050405020304" pitchFamily="18" charset="0"/>
              </a:rPr>
              <a:t>Trang này dùng để người dùng đăng ký tài khoản mới để mua sách trực tuyến.</a:t>
            </a:r>
            <a:endParaRPr lang="en-GB" sz="1200">
              <a:effectLst/>
              <a:latin typeface="Times New Roman" panose="02020603050405020304" pitchFamily="18" charset="0"/>
              <a:ea typeface="Times New Roman" panose="02020603050405020304" pitchFamily="18" charset="0"/>
            </a:endParaRPr>
          </a:p>
        </p:txBody>
      </p:sp>
      <p:pic>
        <p:nvPicPr>
          <p:cNvPr id="1536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9714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 name="Rectangle 1"/>
          <p:cNvSpPr/>
          <p:nvPr/>
        </p:nvSpPr>
        <p:spPr>
          <a:xfrm>
            <a:off x="374072" y="450272"/>
            <a:ext cx="3021620" cy="1005403"/>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2.1.6 Trang đăng nhập tài khoản </a:t>
            </a:r>
            <a:endParaRPr lang="en-GB" sz="1200">
              <a:latin typeface="Times New Roman" panose="02020603050405020304" pitchFamily="18" charset="0"/>
              <a:ea typeface="Times New Roman" panose="02020603050405020304" pitchFamily="18" charset="0"/>
            </a:endParaRPr>
          </a:p>
          <a:p>
            <a:pPr algn="just">
              <a:spcAft>
                <a:spcPts val="400"/>
              </a:spcAft>
            </a:pPr>
            <a:r>
              <a:rPr lang="en-US">
                <a:latin typeface="Times New Roman" panose="02020603050405020304" pitchFamily="18" charset="0"/>
                <a:ea typeface="Times New Roman" panose="02020603050405020304" pitchFamily="18" charset="0"/>
              </a:rPr>
              <a:t>Trang này dùng để đăng nhập vào trang web, có 2 quyền quản trị và khách hàng có thể chọn khi đăng nhập.</a:t>
            </a:r>
            <a:endParaRPr lang="en-GB" sz="1200">
              <a:effectLst/>
              <a:latin typeface="Times New Roman" panose="02020603050405020304" pitchFamily="18" charset="0"/>
              <a:ea typeface="Times New Roman" panose="02020603050405020304" pitchFamily="18" charset="0"/>
            </a:endParaRPr>
          </a:p>
        </p:txBody>
      </p:sp>
      <p:pic>
        <p:nvPicPr>
          <p:cNvPr id="1638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256" y="714694"/>
            <a:ext cx="4271950" cy="30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3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3" name="Rectangle 2"/>
          <p:cNvSpPr/>
          <p:nvPr/>
        </p:nvSpPr>
        <p:spPr>
          <a:xfrm>
            <a:off x="457200" y="507799"/>
            <a:ext cx="2938492" cy="1220847"/>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2.1.7 Trang chi tiết sách </a:t>
            </a:r>
            <a:endParaRPr lang="en-GB" sz="1200">
              <a:latin typeface="Times New Roman" panose="02020603050405020304" pitchFamily="18" charset="0"/>
              <a:ea typeface="Times New Roman" panose="02020603050405020304" pitchFamily="18" charset="0"/>
            </a:endParaRPr>
          </a:p>
          <a:p>
            <a:pPr algn="just">
              <a:spcAft>
                <a:spcPts val="400"/>
              </a:spcAft>
            </a:pPr>
            <a:r>
              <a:rPr lang="en-US">
                <a:latin typeface="Times New Roman" panose="02020603050405020304" pitchFamily="18" charset="0"/>
                <a:ea typeface="Times New Roman" panose="02020603050405020304" pitchFamily="18" charset="0"/>
              </a:rPr>
              <a:t>Trang hiển thị chi tiết cuốn sách khi bạn click vào tựa cuốn sách mà bạn quan tâm cũng hiển thị</a:t>
            </a:r>
            <a:r>
              <a:rPr lang="vi-VN">
                <a:latin typeface="Times New Roman" panose="02020603050405020304" pitchFamily="18" charset="0"/>
                <a:ea typeface="Times New Roman" panose="02020603050405020304" pitchFamily="18" charset="0"/>
              </a:rPr>
              <a:t> sách cùng nhà xuất bản đó và sách cùng thể loại đó.</a:t>
            </a:r>
            <a:endParaRPr lang="en-GB" sz="1200">
              <a:effectLst/>
              <a:latin typeface="Times New Roman" panose="02020603050405020304" pitchFamily="18" charset="0"/>
              <a:ea typeface="Times New Roman" panose="02020603050405020304" pitchFamily="18" charset="0"/>
            </a:endParaRPr>
          </a:p>
        </p:txBody>
      </p:sp>
      <p:pic>
        <p:nvPicPr>
          <p:cNvPr id="1741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44863"/>
            <a:ext cx="42831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5595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2" name="Rectangle 1"/>
          <p:cNvSpPr/>
          <p:nvPr/>
        </p:nvSpPr>
        <p:spPr>
          <a:xfrm>
            <a:off x="446809" y="507799"/>
            <a:ext cx="3082648" cy="2133918"/>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2.1.8</a:t>
            </a:r>
            <a:r>
              <a:rPr lang="vi-VN" b="1">
                <a:latin typeface="Times New Roman" panose="02020603050405020304" pitchFamily="18" charset="0"/>
                <a:ea typeface="Times New Roman" panose="02020603050405020304" pitchFamily="18" charset="0"/>
              </a:rPr>
              <a:t> Trang tìm kiếm</a:t>
            </a:r>
            <a:endParaRPr lang="en-GB" sz="1200">
              <a:latin typeface="Times New Roman" panose="02020603050405020304" pitchFamily="18" charset="0"/>
              <a:ea typeface="Times New Roman" panose="02020603050405020304" pitchFamily="18" charset="0"/>
            </a:endParaRPr>
          </a:p>
          <a:p>
            <a:pPr algn="just">
              <a:spcAft>
                <a:spcPts val="400"/>
              </a:spcAft>
            </a:pPr>
            <a:r>
              <a:rPr lang="en-US">
                <a:latin typeface="Times New Roman" panose="02020603050405020304" pitchFamily="18" charset="0"/>
                <a:ea typeface="Times New Roman" panose="02020603050405020304" pitchFamily="18" charset="0"/>
              </a:rPr>
              <a:t>Khi các bạn muốn tìm kiếm sách hãy gõ vào textbox ở phía bên phải trên cùng và nhấn vào nút tìm kiếm (hình kính lúp) bên cạnh ta sẽ chuyển đến trang </a:t>
            </a:r>
            <a:r>
              <a:rPr lang="vi-VN">
                <a:latin typeface="Times New Roman" panose="02020603050405020304" pitchFamily="18" charset="0"/>
                <a:ea typeface="Times New Roman" panose="02020603050405020304" pitchFamily="18" charset="0"/>
              </a:rPr>
              <a:t>có </a:t>
            </a:r>
            <a:r>
              <a:rPr lang="en-US">
                <a:latin typeface="Times New Roman" panose="02020603050405020304" pitchFamily="18" charset="0"/>
                <a:ea typeface="Times New Roman" panose="02020603050405020304" pitchFamily="18" charset="0"/>
              </a:rPr>
              <a:t>kết quả tìm kiếm</a:t>
            </a:r>
            <a:r>
              <a:rPr lang="vi-VN">
                <a:latin typeface="Times New Roman" panose="02020603050405020304" pitchFamily="18" charset="0"/>
                <a:ea typeface="Times New Roman" panose="02020603050405020304" pitchFamily="18" charset="0"/>
              </a:rPr>
              <a:t>.</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này sẽ hiển thị kết quả tìm kiếm theo từ khóa mà bạn nhập sẽ hiển thị tổng sách phù hợp với từ khóa.</a:t>
            </a:r>
            <a:endParaRPr lang="en-GB" sz="1200">
              <a:effectLst/>
              <a:latin typeface="Times New Roman" panose="02020603050405020304" pitchFamily="18" charset="0"/>
              <a:ea typeface="Times New Roman" panose="02020603050405020304" pitchFamily="18" charset="0"/>
            </a:endParaRPr>
          </a:p>
        </p:txBody>
      </p:sp>
      <p:pic>
        <p:nvPicPr>
          <p:cNvPr id="1843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44863"/>
            <a:ext cx="4283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3585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3" name="Rectangle 2"/>
          <p:cNvSpPr/>
          <p:nvPr/>
        </p:nvSpPr>
        <p:spPr>
          <a:xfrm>
            <a:off x="394854" y="507799"/>
            <a:ext cx="3196444" cy="1436291"/>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2.1.</a:t>
            </a:r>
            <a:r>
              <a:rPr lang="vi-VN" b="1">
                <a:latin typeface="Times New Roman" panose="02020603050405020304" pitchFamily="18" charset="0"/>
                <a:ea typeface="Times New Roman" panose="02020603050405020304" pitchFamily="18" charset="0"/>
              </a:rPr>
              <a:t>9 Trang sau khi đăng nhập với user</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Đây là trang sau khi đăng nhập bằng tài khoản user. Ngay phía trên cùng là tên người dùng sau khi đăng nhập, sau khi đăng nhập bạn có quyền mua sách và đặt hàng.</a:t>
            </a:r>
            <a:endParaRPr lang="en-GB" sz="1200">
              <a:effectLst/>
              <a:latin typeface="Times New Roman" panose="02020603050405020304" pitchFamily="18" charset="0"/>
              <a:ea typeface="Times New Roman" panose="02020603050405020304" pitchFamily="18" charset="0"/>
            </a:endParaRPr>
          </a:p>
        </p:txBody>
      </p:sp>
      <p:pic>
        <p:nvPicPr>
          <p:cNvPr id="1945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744862"/>
            <a:ext cx="4283100" cy="304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006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3" name="Google Shape;83;p1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320" y="467591"/>
            <a:ext cx="6308725" cy="420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6785" y="1413903"/>
            <a:ext cx="1890261" cy="1154162"/>
          </a:xfrm>
          <a:prstGeom prst="rect">
            <a:avLst/>
          </a:prstGeom>
        </p:spPr>
        <p:txBody>
          <a:bodyPr wrap="none">
            <a:spAutoFit/>
          </a:bodyPr>
          <a:lstStyle/>
          <a:p>
            <a:pPr lvl="0">
              <a:spcBef>
                <a:spcPts val="600"/>
              </a:spcBef>
            </a:pPr>
            <a:r>
              <a:rPr lang="en-GB" sz="3200">
                <a:solidFill>
                  <a:srgbClr val="FFB600"/>
                </a:solidFill>
                <a:latin typeface="Raleway ExtraBold"/>
                <a:ea typeface="Raleway ExtraBold"/>
                <a:cs typeface="Raleway ExtraBold"/>
                <a:sym typeface="Raleway ExtraBold"/>
              </a:rPr>
              <a:t>Mô Hình </a:t>
            </a:r>
            <a:endParaRPr lang="en-GB" sz="3200" smtClean="0">
              <a:solidFill>
                <a:srgbClr val="FFB600"/>
              </a:solidFill>
              <a:latin typeface="Raleway ExtraBold"/>
              <a:ea typeface="Raleway ExtraBold"/>
              <a:cs typeface="Raleway ExtraBold"/>
              <a:sym typeface="Raleway ExtraBold"/>
            </a:endParaRPr>
          </a:p>
          <a:p>
            <a:pPr lvl="0">
              <a:spcBef>
                <a:spcPts val="600"/>
              </a:spcBef>
            </a:pPr>
            <a:r>
              <a:rPr lang="en-GB" sz="3200" smtClean="0">
                <a:latin typeface="Raleway ExtraBold"/>
                <a:ea typeface="Raleway ExtraBold"/>
                <a:cs typeface="Raleway ExtraBold"/>
                <a:sym typeface="Raleway ExtraBold"/>
              </a:rPr>
              <a:t>Quan </a:t>
            </a:r>
            <a:r>
              <a:rPr lang="en-GB" sz="3200">
                <a:latin typeface="Raleway ExtraBold"/>
                <a:ea typeface="Raleway ExtraBold"/>
                <a:cs typeface="Raleway ExtraBold"/>
                <a:sym typeface="Raleway ExtraBold"/>
              </a:rPr>
              <a:t>Hệ</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3" name="Rectangle 2"/>
          <p:cNvSpPr/>
          <p:nvPr/>
        </p:nvSpPr>
        <p:spPr>
          <a:xfrm>
            <a:off x="394854" y="507799"/>
            <a:ext cx="3196444" cy="1815882"/>
          </a:xfrm>
          <a:prstGeom prst="rect">
            <a:avLst/>
          </a:prstGeom>
        </p:spPr>
        <p:txBody>
          <a:bodyPr wrap="square">
            <a:spAutoFit/>
          </a:bodyPr>
          <a:lstStyle/>
          <a:p>
            <a:r>
              <a:rPr lang="en-US" b="1"/>
              <a:t>2.1.10 </a:t>
            </a:r>
            <a:r>
              <a:rPr lang="vi-VN" b="1"/>
              <a:t>Trang giỏ hàng</a:t>
            </a:r>
            <a:endParaRPr lang="en-GB"/>
          </a:p>
          <a:p>
            <a:r>
              <a:rPr lang="en-US"/>
              <a:t>Để đến với trang giỏ hàng bạn</a:t>
            </a:r>
            <a:r>
              <a:rPr lang="vi-VN"/>
              <a:t> có thể nhấn vào nút giỏ hàng trên cùng bên phải hoặc</a:t>
            </a:r>
            <a:r>
              <a:rPr lang="en-US"/>
              <a:t> nhấp vào nút </a:t>
            </a:r>
            <a:r>
              <a:rPr lang="vi-VN"/>
              <a:t>thêm vào giỏ hàng</a:t>
            </a:r>
            <a:r>
              <a:rPr lang="en-US"/>
              <a:t> ở mỗi cuốn sách được hiển thị</a:t>
            </a:r>
            <a:r>
              <a:rPr lang="vi-VN"/>
              <a:t> sau đó</a:t>
            </a:r>
            <a:r>
              <a:rPr lang="en-US"/>
              <a:t> bạn sẽ được đưa đến trang giỏ hàng với cuốn sách vừa chọn đây là giao diện:</a:t>
            </a:r>
            <a:endParaRPr lang="en-GB"/>
          </a:p>
        </p:txBody>
      </p:sp>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805" y="714694"/>
            <a:ext cx="4283100"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545033" y="2258883"/>
            <a:ext cx="2948664" cy="2082621"/>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Tổng số sách và tổng tiền sẽ được cập nhật, nếu như bạn muốn xóa cuốn sách ra khỏi giỏ hàng chỉ việc nhấn vào</a:t>
            </a:r>
            <a:r>
              <a:rPr lang="vi-VN">
                <a:latin typeface="Times New Roman" panose="02020603050405020304" pitchFamily="18" charset="0"/>
                <a:ea typeface="Times New Roman" panose="02020603050405020304" pitchFamily="18" charset="0"/>
              </a:rPr>
              <a:t> biểu tượng</a:t>
            </a:r>
            <a:r>
              <a:rPr lang="en-US">
                <a:latin typeface="Times New Roman" panose="02020603050405020304" pitchFamily="18" charset="0"/>
                <a:ea typeface="Times New Roman" panose="02020603050405020304" pitchFamily="18" charset="0"/>
              </a:rPr>
              <a:t> “</a:t>
            </a:r>
            <a:r>
              <a:rPr lang="vi-VN">
                <a:latin typeface="Times New Roman" panose="02020603050405020304" pitchFamily="18" charset="0"/>
                <a:ea typeface="Times New Roman" panose="02020603050405020304" pitchFamily="18" charset="0"/>
              </a:rPr>
              <a:t>thùng rác</a:t>
            </a:r>
            <a:r>
              <a:rPr lang="en-US">
                <a:latin typeface="Times New Roman" panose="02020603050405020304" pitchFamily="18" charset="0"/>
                <a:ea typeface="Times New Roman" panose="02020603050405020304" pitchFamily="18" charset="0"/>
              </a:rPr>
              <a:t>”.</a:t>
            </a:r>
            <a:endParaRPr lang="en-GB" sz="1200">
              <a:latin typeface="Times New Roman" panose="02020603050405020304" pitchFamily="18" charset="0"/>
              <a:ea typeface="Times New Roman" panose="02020603050405020304" pitchFamily="18" charset="0"/>
            </a:endParaRPr>
          </a:p>
          <a:p>
            <a:pPr algn="just">
              <a:spcAft>
                <a:spcPts val="400"/>
              </a:spcAft>
            </a:pPr>
            <a:r>
              <a:rPr lang="en-US">
                <a:latin typeface="Times New Roman" panose="02020603050405020304" pitchFamily="18" charset="0"/>
                <a:ea typeface="Times New Roman" panose="02020603050405020304" pitchFamily="18" charset="0"/>
              </a:rPr>
              <a:t>Sau khi đã chọn được những cuốn sách ưng ý, bạn nhấn vào nút </a:t>
            </a:r>
            <a:r>
              <a:rPr lang="vi-VN">
                <a:latin typeface="Times New Roman" panose="02020603050405020304" pitchFamily="18" charset="0"/>
                <a:ea typeface="Times New Roman" panose="02020603050405020304" pitchFamily="18" charset="0"/>
              </a:rPr>
              <a:t>“T</a:t>
            </a:r>
            <a:r>
              <a:rPr lang="en-US">
                <a:latin typeface="Times New Roman" panose="02020603050405020304" pitchFamily="18" charset="0"/>
                <a:ea typeface="Times New Roman" panose="02020603050405020304" pitchFamily="18" charset="0"/>
              </a:rPr>
              <a:t>hanh toán</a:t>
            </a:r>
            <a:r>
              <a:rPr lang="vi-VN">
                <a:latin typeface="Times New Roman" panose="02020603050405020304" pitchFamily="18" charset="0"/>
                <a:ea typeface="Times New Roman" panose="02020603050405020304" pitchFamily="18" charset="0"/>
              </a:rPr>
              <a:t> đặt hàng”</a:t>
            </a:r>
            <a:r>
              <a:rPr lang="en-US">
                <a:latin typeface="Times New Roman" panose="02020603050405020304" pitchFamily="18" charset="0"/>
                <a:ea typeface="Times New Roman" panose="02020603050405020304" pitchFamily="18" charset="0"/>
              </a:rPr>
              <a:t>, sau khi nhấn bạn sẽ được chuyển sang giao diện nhập thông tin cá nhân.</a:t>
            </a:r>
            <a:r>
              <a:rPr lang="vi-VN">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21402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2150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3"/>
            <a:ext cx="4283100"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426028" y="579367"/>
            <a:ext cx="2983363" cy="1169551"/>
          </a:xfrm>
          <a:prstGeom prst="rect">
            <a:avLst/>
          </a:prstGeom>
        </p:spPr>
        <p:txBody>
          <a:bodyPr wrap="square">
            <a:spAutoFit/>
          </a:bodyPr>
          <a:lstStyle/>
          <a:p>
            <a:pPr algn="just">
              <a:spcAft>
                <a:spcPts val="400"/>
              </a:spcAft>
            </a:pPr>
            <a:r>
              <a:rPr lang="vi-VN">
                <a:latin typeface="Times New Roman" panose="02020603050405020304" pitchFamily="18" charset="0"/>
                <a:ea typeface="Times New Roman" panose="02020603050405020304" pitchFamily="18" charset="0"/>
              </a:rPr>
              <a:t>Sau khi đã nhập</a:t>
            </a:r>
            <a:r>
              <a:rPr lang="en-GB">
                <a:latin typeface="Times New Roman" panose="02020603050405020304" pitchFamily="18" charset="0"/>
                <a:ea typeface="Times New Roman" panose="02020603050405020304" pitchFamily="18" charset="0"/>
              </a:rPr>
              <a:t> đầy đủ thông tin</a:t>
            </a:r>
            <a:r>
              <a:rPr lang="vi-VN">
                <a:latin typeface="Times New Roman" panose="02020603050405020304" pitchFamily="18" charset="0"/>
                <a:ea typeface="Times New Roman" panose="02020603050405020304" pitchFamily="18" charset="0"/>
              </a:rPr>
              <a:t> xong</a:t>
            </a:r>
            <a:r>
              <a:rPr lang="en-GB">
                <a:latin typeface="Times New Roman" panose="02020603050405020304" pitchFamily="18" charset="0"/>
                <a:ea typeface="Times New Roman" panose="02020603050405020304" pitchFamily="18" charset="0"/>
              </a:rPr>
              <a:t>, </a:t>
            </a:r>
            <a:r>
              <a:rPr lang="vi-VN">
                <a:latin typeface="Times New Roman" panose="02020603050405020304" pitchFamily="18" charset="0"/>
                <a:ea typeface="Times New Roman" panose="02020603050405020304" pitchFamily="18" charset="0"/>
              </a:rPr>
              <a:t>bạn kiểm tra xem các thông tin đã đúng chưa.</a:t>
            </a:r>
            <a:r>
              <a:rPr lang="en-GB">
                <a:latin typeface="Times New Roman" panose="02020603050405020304" pitchFamily="18" charset="0"/>
                <a:ea typeface="Times New Roman" panose="02020603050405020304" pitchFamily="18" charset="0"/>
              </a:rPr>
              <a:t> Sau đó</a:t>
            </a:r>
            <a:r>
              <a:rPr lang="vi-VN">
                <a:latin typeface="Times New Roman" panose="02020603050405020304" pitchFamily="18" charset="0"/>
                <a:ea typeface="Times New Roman" panose="02020603050405020304" pitchFamily="18" charset="0"/>
              </a:rPr>
              <a:t> bấm “tiếp theo” </a:t>
            </a:r>
            <a:r>
              <a:rPr lang="en-US">
                <a:latin typeface="Times New Roman" panose="02020603050405020304" pitchFamily="18" charset="0"/>
                <a:ea typeface="Times New Roman" panose="02020603050405020304" pitchFamily="18" charset="0"/>
              </a:rPr>
              <a:t>bạn sẽ được chuyển sang giao diện </a:t>
            </a:r>
            <a:r>
              <a:rPr lang="vi-VN">
                <a:latin typeface="Times New Roman" panose="02020603050405020304" pitchFamily="18" charset="0"/>
                <a:ea typeface="Times New Roman" panose="02020603050405020304" pitchFamily="18" charset="0"/>
              </a:rPr>
              <a:t>thanh toán</a:t>
            </a:r>
            <a:r>
              <a:rPr lang="en-GB">
                <a:latin typeface="Times New Roman" panose="02020603050405020304" pitchFamily="18" charset="0"/>
                <a:ea typeface="Times New Roman" panose="02020603050405020304" pitchFamily="18" charset="0"/>
              </a:rPr>
              <a:t>.</a:t>
            </a:r>
            <a:endParaRPr lang="en-GB"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15869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2253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0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15637" y="538195"/>
            <a:ext cx="3113820" cy="738664"/>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Như vậy là bạn đã mua thành công sách sẽ được chuyển đến tận nơi cho bạn và cũng sẽ thu tiền tận nơi luôn.</a:t>
            </a:r>
            <a:endParaRPr lang="en-GB"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20671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 name="Rectangle 1"/>
          <p:cNvSpPr/>
          <p:nvPr/>
        </p:nvSpPr>
        <p:spPr>
          <a:xfrm>
            <a:off x="437167" y="578483"/>
            <a:ext cx="2958525" cy="523220"/>
          </a:xfrm>
          <a:prstGeom prst="rect">
            <a:avLst/>
          </a:prstGeom>
        </p:spPr>
        <p:txBody>
          <a:bodyPr wrap="square">
            <a:spAutoFit/>
          </a:bodyPr>
          <a:lstStyle/>
          <a:p>
            <a:pPr algn="ctr">
              <a:spcAft>
                <a:spcPts val="400"/>
              </a:spcAft>
            </a:pPr>
            <a:r>
              <a:rPr lang="en-US">
                <a:latin typeface="Times New Roman" panose="02020603050405020304" pitchFamily="18" charset="0"/>
                <a:ea typeface="Times New Roman" panose="02020603050405020304" pitchFamily="18" charset="0"/>
              </a:rPr>
              <a:t>Giao diện khi khách hàng đặt hàng thành công.</a:t>
            </a:r>
            <a:endParaRPr lang="en-GB" sz="1200">
              <a:effectLst/>
              <a:latin typeface="Times New Roman" panose="02020603050405020304" pitchFamily="18" charset="0"/>
              <a:ea typeface="Times New Roman" panose="02020603050405020304" pitchFamily="18" charset="0"/>
            </a:endParaRPr>
          </a:p>
        </p:txBody>
      </p:sp>
      <p:pic>
        <p:nvPicPr>
          <p:cNvPr id="2355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533" y="714694"/>
            <a:ext cx="4264673" cy="30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84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3" name="Rectangle 2"/>
          <p:cNvSpPr/>
          <p:nvPr/>
        </p:nvSpPr>
        <p:spPr>
          <a:xfrm>
            <a:off x="512259" y="481477"/>
            <a:ext cx="2279791" cy="307777"/>
          </a:xfrm>
          <a:prstGeom prst="rect">
            <a:avLst/>
          </a:prstGeom>
        </p:spPr>
        <p:txBody>
          <a:bodyPr wrap="none">
            <a:spAutoFit/>
          </a:bodyPr>
          <a:lstStyle/>
          <a:p>
            <a:pPr algn="just">
              <a:spcAft>
                <a:spcPts val="400"/>
              </a:spcAft>
            </a:pPr>
            <a:r>
              <a:rPr lang="en-US" b="1">
                <a:latin typeface="Times New Roman" panose="02020603050405020304" pitchFamily="18" charset="0"/>
                <a:ea typeface="Times New Roman" panose="02020603050405020304" pitchFamily="18" charset="0"/>
              </a:rPr>
              <a:t>2.1.11 </a:t>
            </a:r>
            <a:r>
              <a:rPr lang="vi-VN" b="1">
                <a:latin typeface="Times New Roman" panose="02020603050405020304" pitchFamily="18" charset="0"/>
                <a:ea typeface="Times New Roman" panose="02020603050405020304" pitchFamily="18" charset="0"/>
              </a:rPr>
              <a:t>Trang sách bán chạy</a:t>
            </a:r>
            <a:endParaRPr lang="en-GB" sz="1200">
              <a:effectLst/>
              <a:latin typeface="Times New Roman" panose="02020603050405020304" pitchFamily="18" charset="0"/>
              <a:ea typeface="Times New Roman" panose="02020603050405020304" pitchFamily="18" charset="0"/>
            </a:endParaRPr>
          </a:p>
        </p:txBody>
      </p:sp>
      <p:sp>
        <p:nvSpPr>
          <p:cNvPr id="4" name="Rectangle 3"/>
          <p:cNvSpPr/>
          <p:nvPr/>
        </p:nvSpPr>
        <p:spPr>
          <a:xfrm>
            <a:off x="506050" y="859674"/>
            <a:ext cx="2889642" cy="738664"/>
          </a:xfrm>
          <a:prstGeom prst="rect">
            <a:avLst/>
          </a:prstGeom>
        </p:spPr>
        <p:txBody>
          <a:bodyPr wrap="square">
            <a:spAutoFit/>
          </a:bodyPr>
          <a:lstStyle/>
          <a:p>
            <a:pPr algn="just">
              <a:spcAft>
                <a:spcPts val="400"/>
              </a:spcAft>
            </a:pPr>
            <a:r>
              <a:rPr lang="vi-VN">
                <a:latin typeface="Times New Roman" panose="02020603050405020304" pitchFamily="18" charset="0"/>
                <a:ea typeface="Times New Roman" panose="02020603050405020304" pitchFamily="18" charset="0"/>
              </a:rPr>
              <a:t>Trang này hiển thị tất cả những cuốn sách được trang web bán chạy nhất (số lượng được bán ra từ 5 trở lên).</a:t>
            </a:r>
            <a:endParaRPr lang="en-GB" sz="1200">
              <a:effectLst/>
              <a:latin typeface="Times New Roman" panose="02020603050405020304" pitchFamily="18" charset="0"/>
              <a:ea typeface="Times New Roman" panose="02020603050405020304" pitchFamily="18" charset="0"/>
            </a:endParaRPr>
          </a:p>
        </p:txBody>
      </p:sp>
      <p:pic>
        <p:nvPicPr>
          <p:cNvPr id="2457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24244"/>
            <a:ext cx="4283100" cy="30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2962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2" name="Rectangle 1"/>
          <p:cNvSpPr/>
          <p:nvPr/>
        </p:nvSpPr>
        <p:spPr>
          <a:xfrm>
            <a:off x="400961" y="516835"/>
            <a:ext cx="3288342" cy="789960"/>
          </a:xfrm>
          <a:prstGeom prst="rect">
            <a:avLst/>
          </a:prstGeom>
        </p:spPr>
        <p:txBody>
          <a:bodyPr wrap="square">
            <a:spAutoFit/>
          </a:bodyPr>
          <a:lstStyle/>
          <a:p>
            <a:pPr algn="just">
              <a:spcAft>
                <a:spcPts val="400"/>
              </a:spcAft>
            </a:pPr>
            <a:r>
              <a:rPr lang="vi-VN" b="1">
                <a:latin typeface="Times New Roman" panose="02020603050405020304" pitchFamily="18" charset="0"/>
                <a:ea typeface="Times New Roman" panose="02020603050405020304" pitchFamily="18" charset="0"/>
              </a:rPr>
              <a:t>2.1.12 </a:t>
            </a:r>
            <a:r>
              <a:rPr lang="en-GB" b="1">
                <a:latin typeface="Times New Roman" panose="02020603050405020304" pitchFamily="18" charset="0"/>
                <a:ea typeface="Times New Roman" panose="02020603050405020304" pitchFamily="18" charset="0"/>
              </a:rPr>
              <a:t>Trang </a:t>
            </a:r>
            <a:r>
              <a:rPr lang="vi-VN" b="1">
                <a:latin typeface="Times New Roman" panose="02020603050405020304" pitchFamily="18" charset="0"/>
                <a:ea typeface="Times New Roman" panose="02020603050405020304" pitchFamily="18" charset="0"/>
              </a:rPr>
              <a:t>chương trình khuyến mãi </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web sẽ giảm giá 1 số sách hoặc khi có các dịp lễ đặc biệt.</a:t>
            </a:r>
            <a:endParaRPr lang="en-GB" sz="1200">
              <a:effectLst/>
              <a:latin typeface="Times New Roman" panose="02020603050405020304" pitchFamily="18" charset="0"/>
              <a:ea typeface="Times New Roman" panose="02020603050405020304" pitchFamily="18" charset="0"/>
            </a:endParaRPr>
          </a:p>
        </p:txBody>
      </p:sp>
      <p:pic>
        <p:nvPicPr>
          <p:cNvPr id="2560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28725"/>
            <a:ext cx="4283100" cy="307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9001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3" name="Rectangle 2"/>
          <p:cNvSpPr/>
          <p:nvPr/>
        </p:nvSpPr>
        <p:spPr>
          <a:xfrm>
            <a:off x="405245" y="507799"/>
            <a:ext cx="3124212" cy="1005403"/>
          </a:xfrm>
          <a:prstGeom prst="rect">
            <a:avLst/>
          </a:prstGeom>
        </p:spPr>
        <p:txBody>
          <a:bodyPr wrap="square">
            <a:spAutoFit/>
          </a:bodyPr>
          <a:lstStyle/>
          <a:p>
            <a:pPr algn="just">
              <a:spcAft>
                <a:spcPts val="400"/>
              </a:spcAft>
            </a:pPr>
            <a:r>
              <a:rPr lang="vi-VN" b="1">
                <a:latin typeface="Times New Roman" panose="02020603050405020304" pitchFamily="18" charset="0"/>
                <a:ea typeface="Times New Roman" panose="02020603050405020304" pitchFamily="18" charset="0"/>
              </a:rPr>
              <a:t>2.1.13 </a:t>
            </a:r>
            <a:r>
              <a:rPr lang="en-GB" b="1">
                <a:latin typeface="Times New Roman" panose="02020603050405020304" pitchFamily="18" charset="0"/>
                <a:ea typeface="Times New Roman" panose="02020603050405020304" pitchFamily="18" charset="0"/>
              </a:rPr>
              <a:t>Trang </a:t>
            </a:r>
            <a:r>
              <a:rPr lang="vi-VN" b="1">
                <a:latin typeface="Times New Roman" panose="02020603050405020304" pitchFamily="18" charset="0"/>
                <a:ea typeface="Times New Roman" panose="02020603050405020304" pitchFamily="18" charset="0"/>
              </a:rPr>
              <a:t>giảm giá đặc biệt </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này sẽ xuất hiện các cuốn sách giảm giá hoặc các dịp lễ và ngày tựu trường của học sinh.</a:t>
            </a:r>
            <a:endParaRPr lang="en-GB" sz="1200">
              <a:effectLst/>
              <a:latin typeface="Times New Roman" panose="02020603050405020304" pitchFamily="18" charset="0"/>
              <a:ea typeface="Times New Roman" panose="02020603050405020304" pitchFamily="18" charset="0"/>
            </a:endParaRPr>
          </a:p>
        </p:txBody>
      </p:sp>
      <p:pic>
        <p:nvPicPr>
          <p:cNvPr id="266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3"/>
            <a:ext cx="4283100"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91137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688772" y="507800"/>
            <a:ext cx="4577241"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3" name="Rectangle 2"/>
          <p:cNvSpPr/>
          <p:nvPr/>
        </p:nvSpPr>
        <p:spPr>
          <a:xfrm>
            <a:off x="467288" y="507800"/>
            <a:ext cx="3319818" cy="1384995"/>
          </a:xfrm>
          <a:prstGeom prst="rect">
            <a:avLst/>
          </a:prstGeom>
        </p:spPr>
        <p:txBody>
          <a:bodyPr wrap="square">
            <a:spAutoFit/>
          </a:bodyPr>
          <a:lstStyle/>
          <a:p>
            <a:r>
              <a:rPr lang="vi-VN" b="1"/>
              <a:t>2.1.14 </a:t>
            </a:r>
            <a:r>
              <a:rPr lang="en-GB" b="1"/>
              <a:t>Trang lịch sử đơn hàng</a:t>
            </a:r>
            <a:endParaRPr lang="en-GB"/>
          </a:p>
          <a:p>
            <a:r>
              <a:rPr lang="en-GB"/>
              <a:t>Trang này sẽ quản lý lịch sử hoạt động mua sách của khách hàng khi đặt hàng trên trang web giúp cho khách hàng biết được tình trạng đơn hàng mình có giao hay chưa.</a:t>
            </a:r>
          </a:p>
        </p:txBody>
      </p:sp>
      <p:pic>
        <p:nvPicPr>
          <p:cNvPr id="276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662738"/>
            <a:ext cx="4381003" cy="315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5867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2" name="Rectangle 1"/>
          <p:cNvSpPr/>
          <p:nvPr/>
        </p:nvSpPr>
        <p:spPr>
          <a:xfrm>
            <a:off x="509155" y="445997"/>
            <a:ext cx="3020302" cy="1651734"/>
          </a:xfrm>
          <a:prstGeom prst="rect">
            <a:avLst/>
          </a:prstGeom>
        </p:spPr>
        <p:txBody>
          <a:bodyPr wrap="square">
            <a:spAutoFit/>
          </a:bodyPr>
          <a:lstStyle/>
          <a:p>
            <a:pPr algn="just">
              <a:spcAft>
                <a:spcPts val="400"/>
              </a:spcAft>
            </a:pPr>
            <a:r>
              <a:rPr lang="vi-VN" b="1">
                <a:latin typeface="Times New Roman" panose="02020603050405020304" pitchFamily="18" charset="0"/>
                <a:ea typeface="Times New Roman" panose="02020603050405020304" pitchFamily="18" charset="0"/>
              </a:rPr>
              <a:t>2.1.15 </a:t>
            </a:r>
            <a:r>
              <a:rPr lang="en-GB" b="1">
                <a:latin typeface="Times New Roman" panose="02020603050405020304" pitchFamily="18" charset="0"/>
                <a:ea typeface="Times New Roman" panose="02020603050405020304" pitchFamily="18" charset="0"/>
              </a:rPr>
              <a:t>Trang kiểm tra đơn hàng (tìm theo ngày tạo)</a:t>
            </a:r>
            <a:endParaRPr lang="en-GB" sz="1200">
              <a:latin typeface="Times New Roman" panose="02020603050405020304" pitchFamily="18" charset="0"/>
              <a:ea typeface="Times New Roman" panose="02020603050405020304" pitchFamily="18" charset="0"/>
            </a:endParaRPr>
          </a:p>
          <a:p>
            <a:pPr algn="just">
              <a:spcAft>
                <a:spcPts val="400"/>
              </a:spcAft>
            </a:pPr>
            <a:r>
              <a:rPr lang="en-GB">
                <a:latin typeface="Times New Roman" panose="02020603050405020304" pitchFamily="18" charset="0"/>
                <a:ea typeface="Times New Roman" panose="02020603050405020304" pitchFamily="18" charset="0"/>
              </a:rPr>
              <a:t>Trang này cho phép khách hàng tìm kiếm thông tin đơn hàng khi có nhiều đơn hàng được đặt. Giúp thuận lợi cho khách hàng trong việc tra cứu thông tin đơn hàng.</a:t>
            </a:r>
            <a:endParaRPr lang="en-GB" sz="1200">
              <a:effectLst/>
              <a:latin typeface="Times New Roman" panose="02020603050405020304" pitchFamily="18" charset="0"/>
              <a:ea typeface="Times New Roman" panose="02020603050405020304" pitchFamily="18" charset="0"/>
            </a:endParaRPr>
          </a:p>
        </p:txBody>
      </p:sp>
      <p:pic>
        <p:nvPicPr>
          <p:cNvPr id="286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744863"/>
            <a:ext cx="4283100" cy="30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8121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2" name="Rectangle 1"/>
          <p:cNvSpPr/>
          <p:nvPr/>
        </p:nvSpPr>
        <p:spPr>
          <a:xfrm>
            <a:off x="509155" y="644161"/>
            <a:ext cx="3020302" cy="974626"/>
          </a:xfrm>
          <a:prstGeom prst="rect">
            <a:avLst/>
          </a:prstGeom>
        </p:spPr>
        <p:txBody>
          <a:bodyPr wrap="square">
            <a:spAutoFit/>
          </a:bodyPr>
          <a:lstStyle/>
          <a:p>
            <a:pPr algn="just">
              <a:spcAft>
                <a:spcPts val="400"/>
              </a:spcAft>
            </a:pPr>
            <a:r>
              <a:rPr lang="en-GB"/>
              <a:t>Khi quản trị viên duyệt đơn hàng, đơn hàng sẽ được nhân viên giao tới tận nơi cho khách hàng.</a:t>
            </a:r>
          </a:p>
          <a:p>
            <a:pPr algn="just">
              <a:spcAft>
                <a:spcPts val="400"/>
              </a:spcAft>
            </a:pPr>
            <a:endParaRPr lang="en-GB" sz="1200">
              <a:effectLst/>
              <a:latin typeface="Times New Roman" panose="02020603050405020304" pitchFamily="18" charset="0"/>
              <a:ea typeface="Times New Roman" panose="02020603050405020304" pitchFamily="18" charset="0"/>
            </a:endParaRPr>
          </a:p>
        </p:txBody>
      </p:sp>
      <p:pic>
        <p:nvPicPr>
          <p:cNvPr id="296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714694"/>
            <a:ext cx="4307024"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9446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5" name="Rectangle 1"/>
          <p:cNvSpPr>
            <a:spLocks noChangeArrowheads="1"/>
          </p:cNvSpPr>
          <p:nvPr/>
        </p:nvSpPr>
        <p:spPr bwMode="auto">
          <a:xfrm>
            <a:off x="521930" y="471546"/>
            <a:ext cx="796724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GB" altLang="en-US" sz="1800" b="1" smtClean="0" bmk="">
                <a:solidFill>
                  <a:schemeClr val="tx1"/>
                </a:solidFill>
                <a:latin typeface="Arial" panose="020B0604020202020204" pitchFamily="34" charset="0"/>
                <a:ea typeface="Times New Roman" panose="02020603050405020304" pitchFamily="18" charset="0"/>
              </a:rPr>
              <a:t>I.</a:t>
            </a:r>
            <a:r>
              <a:rPr kumimoji="0" lang="vi-VN" altLang="en-US" sz="1800" b="1" i="0" u="none" strike="noStrike" cap="none" normalizeH="0" baseline="0" smtClean="0" bmk="">
                <a:ln>
                  <a:noFill/>
                </a:ln>
                <a:solidFill>
                  <a:schemeClr val="tx1"/>
                </a:solidFill>
                <a:effectLst/>
                <a:latin typeface="Arial" panose="020B0604020202020204" pitchFamily="34" charset="0"/>
                <a:ea typeface="Times New Roman" panose="02020603050405020304" pitchFamily="18" charset="0"/>
              </a:rPr>
              <a:t> C</a:t>
            </a:r>
            <a:r>
              <a:rPr kumimoji="0" lang="en-US" altLang="en-US" sz="1800" b="1" i="0" u="none" strike="noStrike" cap="none" normalizeH="0" baseline="0" smtClean="0" bmk="_Toc326766494">
                <a:ln>
                  <a:noFill/>
                </a:ln>
                <a:solidFill>
                  <a:schemeClr val="tx1"/>
                </a:solidFill>
                <a:effectLst/>
                <a:latin typeface="Arial" panose="020B0604020202020204" pitchFamily="34" charset="0"/>
                <a:ea typeface="Times New Roman" panose="02020603050405020304" pitchFamily="18" charset="0"/>
              </a:rPr>
              <a:t>hi tiết các bảng dữ liệu</a:t>
            </a:r>
            <a:endParaRPr kumimoji="0" lang="en-GB" altLang="en-US" sz="1000" b="0" i="0" u="none" strike="noStrike" cap="none" normalizeH="0" baseline="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SACH (</a:t>
            </a:r>
            <a:r>
              <a:rPr kumimoji="0" lang="vi-VN"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MASACH</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TENSACH, DONGIA, DONVITINH, MOTA, HINHMINHHOA, </a:t>
            </a:r>
            <a:r>
              <a:rPr kumimoji="0" lang="en-GB"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NAMXB</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MANXB,</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400" b="0" i="0" u="none" strike="noStrike" cap="none" normalizeH="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NGAYCAPNHAT, TENTACGIA, MATHELOAI, MAKM, GIAMGIA).</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081688376"/>
              </p:ext>
            </p:extLst>
          </p:nvPr>
        </p:nvGraphicFramePr>
        <p:xfrm>
          <a:off x="1178292" y="1410227"/>
          <a:ext cx="6654522" cy="3174151"/>
        </p:xfrm>
        <a:graphic>
          <a:graphicData uri="http://schemas.openxmlformats.org/drawingml/2006/table">
            <a:tbl>
              <a:tblPr firstRow="1" firstCol="1" lastRow="1" lastCol="1" bandRow="1" bandCol="1">
                <a:tableStyleId>{9D576214-869C-484A-B055-DCC70B63D459}</a:tableStyleId>
              </a:tblPr>
              <a:tblGrid>
                <a:gridCol w="1473762">
                  <a:extLst>
                    <a:ext uri="{9D8B030D-6E8A-4147-A177-3AD203B41FA5}">
                      <a16:colId xmlns:a16="http://schemas.microsoft.com/office/drawing/2014/main" val="2693321103"/>
                    </a:ext>
                  </a:extLst>
                </a:gridCol>
                <a:gridCol w="1191310">
                  <a:extLst>
                    <a:ext uri="{9D8B030D-6E8A-4147-A177-3AD203B41FA5}">
                      <a16:colId xmlns:a16="http://schemas.microsoft.com/office/drawing/2014/main" val="3354870420"/>
                    </a:ext>
                  </a:extLst>
                </a:gridCol>
                <a:gridCol w="1473762">
                  <a:extLst>
                    <a:ext uri="{9D8B030D-6E8A-4147-A177-3AD203B41FA5}">
                      <a16:colId xmlns:a16="http://schemas.microsoft.com/office/drawing/2014/main" val="2759076935"/>
                    </a:ext>
                  </a:extLst>
                </a:gridCol>
                <a:gridCol w="1257844">
                  <a:extLst>
                    <a:ext uri="{9D8B030D-6E8A-4147-A177-3AD203B41FA5}">
                      <a16:colId xmlns:a16="http://schemas.microsoft.com/office/drawing/2014/main" val="253883205"/>
                    </a:ext>
                  </a:extLst>
                </a:gridCol>
                <a:gridCol w="1257844">
                  <a:extLst>
                    <a:ext uri="{9D8B030D-6E8A-4147-A177-3AD203B41FA5}">
                      <a16:colId xmlns:a16="http://schemas.microsoft.com/office/drawing/2014/main" val="1016746620"/>
                    </a:ext>
                  </a:extLst>
                </a:gridCol>
              </a:tblGrid>
              <a:tr h="139942">
                <a:tc>
                  <a:txBody>
                    <a:bodyPr/>
                    <a:lstStyle/>
                    <a:p>
                      <a:pPr algn="ctr">
                        <a:spcAft>
                          <a:spcPts val="400"/>
                        </a:spcAft>
                      </a:pPr>
                      <a:r>
                        <a:rPr lang="en-US" sz="1200">
                          <a:effectLst/>
                        </a:rPr>
                        <a:t>Tên bảng</a:t>
                      </a:r>
                      <a:endParaRPr lang="en-GB" sz="1050">
                        <a:effectLst/>
                        <a:latin typeface="Times New Roman" panose="02020603050405020304" pitchFamily="18" charset="0"/>
                        <a:ea typeface="Times New Roman" panose="02020603050405020304" pitchFamily="18" charset="0"/>
                      </a:endParaRPr>
                    </a:p>
                  </a:txBody>
                  <a:tcPr marL="42239" marR="42239" marT="0" marB="0" anchor="ctr"/>
                </a:tc>
                <a:tc>
                  <a:txBody>
                    <a:bodyPr/>
                    <a:lstStyle/>
                    <a:p>
                      <a:pPr algn="ctr">
                        <a:spcAft>
                          <a:spcPts val="400"/>
                        </a:spcAft>
                      </a:pPr>
                      <a:r>
                        <a:rPr lang="en-US" sz="1200">
                          <a:effectLst/>
                        </a:rPr>
                        <a:t>Mô tả bảng</a:t>
                      </a:r>
                      <a:endParaRPr lang="en-GB" sz="1050">
                        <a:effectLst/>
                        <a:latin typeface="Times New Roman" panose="02020603050405020304" pitchFamily="18" charset="0"/>
                        <a:ea typeface="Times New Roman" panose="02020603050405020304" pitchFamily="18" charset="0"/>
                      </a:endParaRPr>
                    </a:p>
                  </a:txBody>
                  <a:tcPr marL="42239" marR="42239" marT="0" marB="0" anchor="ctr"/>
                </a:tc>
                <a:tc>
                  <a:txBody>
                    <a:bodyPr/>
                    <a:lstStyle/>
                    <a:p>
                      <a:pPr algn="ctr">
                        <a:spcAft>
                          <a:spcPts val="400"/>
                        </a:spcAft>
                      </a:pPr>
                      <a:r>
                        <a:rPr lang="en-US" sz="1200">
                          <a:effectLst/>
                        </a:rPr>
                        <a:t>Tên thuộc tính</a:t>
                      </a:r>
                      <a:endParaRPr lang="en-GB" sz="1050">
                        <a:effectLst/>
                        <a:latin typeface="Times New Roman" panose="02020603050405020304" pitchFamily="18" charset="0"/>
                        <a:ea typeface="Times New Roman" panose="02020603050405020304" pitchFamily="18" charset="0"/>
                      </a:endParaRPr>
                    </a:p>
                  </a:txBody>
                  <a:tcPr marL="42239" marR="42239" marT="0" marB="0" anchor="ctr"/>
                </a:tc>
                <a:tc>
                  <a:txBody>
                    <a:bodyPr/>
                    <a:lstStyle/>
                    <a:p>
                      <a:pPr algn="ctr">
                        <a:spcAft>
                          <a:spcPts val="400"/>
                        </a:spcAft>
                      </a:pPr>
                      <a:r>
                        <a:rPr lang="en-US" sz="1200">
                          <a:effectLst/>
                        </a:rPr>
                        <a:t>Ý nghĩa</a:t>
                      </a:r>
                      <a:endParaRPr lang="en-GB" sz="1050">
                        <a:effectLst/>
                        <a:latin typeface="Times New Roman" panose="02020603050405020304" pitchFamily="18" charset="0"/>
                        <a:ea typeface="Times New Roman" panose="02020603050405020304" pitchFamily="18" charset="0"/>
                      </a:endParaRPr>
                    </a:p>
                  </a:txBody>
                  <a:tcPr marL="42239" marR="42239" marT="0" marB="0" anchor="ctr"/>
                </a:tc>
                <a:tc>
                  <a:txBody>
                    <a:bodyPr/>
                    <a:lstStyle/>
                    <a:p>
                      <a:pPr algn="ctr">
                        <a:spcAft>
                          <a:spcPts val="400"/>
                        </a:spcAft>
                      </a:pPr>
                      <a:r>
                        <a:rPr lang="en-US" sz="1200">
                          <a:effectLst/>
                        </a:rPr>
                        <a:t>Kiểu dữ liệu</a:t>
                      </a:r>
                      <a:endParaRPr lang="en-GB" sz="1050">
                        <a:effectLst/>
                        <a:latin typeface="Times New Roman" panose="02020603050405020304" pitchFamily="18" charset="0"/>
                        <a:ea typeface="Times New Roman" panose="02020603050405020304" pitchFamily="18" charset="0"/>
                      </a:endParaRPr>
                    </a:p>
                  </a:txBody>
                  <a:tcPr marL="42239" marR="42239" marT="0" marB="0" anchor="ctr"/>
                </a:tc>
                <a:extLst>
                  <a:ext uri="{0D108BD9-81ED-4DB2-BD59-A6C34878D82A}">
                    <a16:rowId xmlns:a16="http://schemas.microsoft.com/office/drawing/2014/main" val="3627016709"/>
                  </a:ext>
                </a:extLst>
              </a:tr>
              <a:tr h="279883">
                <a:tc rowSpan="13">
                  <a:txBody>
                    <a:bodyPr/>
                    <a:lstStyle/>
                    <a:p>
                      <a:pPr algn="ctr">
                        <a:spcAft>
                          <a:spcPts val="400"/>
                        </a:spcAft>
                      </a:pPr>
                      <a:r>
                        <a:rPr lang="en-US" sz="2000">
                          <a:effectLst/>
                        </a:rPr>
                        <a:t>SACH</a:t>
                      </a:r>
                      <a:endParaRPr lang="en-GB" sz="1050">
                        <a:effectLst/>
                        <a:latin typeface="Times New Roman" panose="02020603050405020304" pitchFamily="18" charset="0"/>
                        <a:ea typeface="Times New Roman" panose="02020603050405020304" pitchFamily="18" charset="0"/>
                      </a:endParaRPr>
                    </a:p>
                  </a:txBody>
                  <a:tcPr marL="42239" marR="42239" marT="0" marB="0" anchor="ctr"/>
                </a:tc>
                <a:tc rowSpan="13">
                  <a:txBody>
                    <a:bodyPr/>
                    <a:lstStyle/>
                    <a:p>
                      <a:pPr algn="ctr">
                        <a:spcAft>
                          <a:spcPts val="400"/>
                        </a:spcAft>
                      </a:pPr>
                      <a:r>
                        <a:rPr lang="en-US" sz="1800">
                          <a:effectLst/>
                        </a:rPr>
                        <a:t>Mô tả thông tin sách</a:t>
                      </a:r>
                      <a:endParaRPr lang="en-GB" sz="1050">
                        <a:effectLst/>
                        <a:latin typeface="Times New Roman" panose="02020603050405020304" pitchFamily="18" charset="0"/>
                        <a:ea typeface="Times New Roman" panose="02020603050405020304" pitchFamily="18" charset="0"/>
                      </a:endParaRPr>
                    </a:p>
                  </a:txBody>
                  <a:tcPr marL="42239" marR="42239" marT="0" marB="0" anchor="ctr"/>
                </a:tc>
                <a:tc>
                  <a:txBody>
                    <a:bodyPr/>
                    <a:lstStyle/>
                    <a:p>
                      <a:pPr algn="ctr">
                        <a:spcAft>
                          <a:spcPts val="400"/>
                        </a:spcAft>
                      </a:pPr>
                      <a:r>
                        <a:rPr lang="en-US" sz="1200">
                          <a:effectLst/>
                        </a:rPr>
                        <a:t>MASACH</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Mã sách (khóa chính)</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Char(10)</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3009556212"/>
                  </a:ext>
                </a:extLst>
              </a:tr>
              <a:tr h="139942">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TENSACH</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Tên sách</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Nvarchar(200)</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108033450"/>
                  </a:ext>
                </a:extLst>
              </a:tr>
              <a:tr h="139942">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DONGIA</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Đơn giá sách</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Float</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2203873741"/>
                  </a:ext>
                </a:extLst>
              </a:tr>
              <a:tr h="139942">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DONVITINH</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Đơn vị tính</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Nvarchar(10)</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4062097117"/>
                  </a:ext>
                </a:extLst>
              </a:tr>
              <a:tr h="139942">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MOTA</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Mô tả sách</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Ntext</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2784016229"/>
                  </a:ext>
                </a:extLst>
              </a:tr>
              <a:tr h="279883">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HINHMINHHOA</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Hình minh họa </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Nvarchar(50)</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3909866760"/>
                  </a:ext>
                </a:extLst>
              </a:tr>
              <a:tr h="139942">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NAMXB</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Mã chủ đề</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Date</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1364625322"/>
                  </a:ext>
                </a:extLst>
              </a:tr>
              <a:tr h="419825">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MANXB</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Mã nhà xuất bản (khóa chính)</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Char(10)</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2084572407"/>
                  </a:ext>
                </a:extLst>
              </a:tr>
              <a:tr h="167827">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NGAYCAPNHAT</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Ngày cập nhật</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Date</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2955979891"/>
                  </a:ext>
                </a:extLst>
              </a:tr>
              <a:tr h="139942">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TENTACGIA</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Tên tác giả</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Nvarchar(100)</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4073242070"/>
                  </a:ext>
                </a:extLst>
              </a:tr>
              <a:tr h="139942">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MATHELOAI</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Mã thể loại</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Char(10)</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3994676180"/>
                  </a:ext>
                </a:extLst>
              </a:tr>
              <a:tr h="279883">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MAKM</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Mã khuyến mãi</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Char(10)</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2442876037"/>
                  </a:ext>
                </a:extLst>
              </a:tr>
              <a:tr h="139942">
                <a:tc vMerge="1">
                  <a:txBody>
                    <a:bodyPr/>
                    <a:lstStyle/>
                    <a:p>
                      <a:endParaRPr lang="en-GB"/>
                    </a:p>
                  </a:txBody>
                  <a:tcPr/>
                </a:tc>
                <a:tc vMerge="1">
                  <a:txBody>
                    <a:bodyPr/>
                    <a:lstStyle/>
                    <a:p>
                      <a:endParaRPr lang="en-GB"/>
                    </a:p>
                  </a:txBody>
                  <a:tcPr/>
                </a:tc>
                <a:tc>
                  <a:txBody>
                    <a:bodyPr/>
                    <a:lstStyle/>
                    <a:p>
                      <a:pPr algn="ctr">
                        <a:spcAft>
                          <a:spcPts val="400"/>
                        </a:spcAft>
                      </a:pPr>
                      <a:r>
                        <a:rPr lang="en-US" sz="1200">
                          <a:effectLst/>
                        </a:rPr>
                        <a:t>GIAMGIA</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Giảm giá</a:t>
                      </a:r>
                      <a:endParaRPr lang="en-GB" sz="1050">
                        <a:effectLst/>
                        <a:latin typeface="Times New Roman" panose="02020603050405020304" pitchFamily="18" charset="0"/>
                        <a:ea typeface="Times New Roman" panose="02020603050405020304" pitchFamily="18" charset="0"/>
                      </a:endParaRPr>
                    </a:p>
                  </a:txBody>
                  <a:tcPr marL="42239" marR="42239" marT="0" marB="0"/>
                </a:tc>
                <a:tc>
                  <a:txBody>
                    <a:bodyPr/>
                    <a:lstStyle/>
                    <a:p>
                      <a:pPr algn="ctr">
                        <a:spcAft>
                          <a:spcPts val="400"/>
                        </a:spcAft>
                      </a:pPr>
                      <a:r>
                        <a:rPr lang="en-US" sz="1200">
                          <a:effectLst/>
                        </a:rPr>
                        <a:t>Float</a:t>
                      </a:r>
                      <a:endParaRPr lang="en-GB" sz="1050">
                        <a:effectLst/>
                        <a:latin typeface="Times New Roman" panose="02020603050405020304" pitchFamily="18" charset="0"/>
                        <a:ea typeface="Times New Roman" panose="02020603050405020304" pitchFamily="18" charset="0"/>
                      </a:endParaRPr>
                    </a:p>
                  </a:txBody>
                  <a:tcPr marL="42239" marR="42239" marT="0" marB="0"/>
                </a:tc>
                <a:extLst>
                  <a:ext uri="{0D108BD9-81ED-4DB2-BD59-A6C34878D82A}">
                    <a16:rowId xmlns:a16="http://schemas.microsoft.com/office/drawing/2014/main" val="2197327493"/>
                  </a:ext>
                </a:extLst>
              </a:tr>
            </a:tbl>
          </a:graphicData>
        </a:graphic>
      </p:graphicFrame>
    </p:spTree>
    <p:extLst>
      <p:ext uri="{BB962C8B-B14F-4D97-AF65-F5344CB8AC3E}">
        <p14:creationId xmlns:p14="http://schemas.microsoft.com/office/powerpoint/2010/main" val="2936311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3" name="Rectangle 2"/>
          <p:cNvSpPr/>
          <p:nvPr/>
        </p:nvSpPr>
        <p:spPr>
          <a:xfrm>
            <a:off x="405246" y="501996"/>
            <a:ext cx="3124211" cy="1005403"/>
          </a:xfrm>
          <a:prstGeom prst="rect">
            <a:avLst/>
          </a:prstGeom>
        </p:spPr>
        <p:txBody>
          <a:bodyPr wrap="square">
            <a:spAutoFit/>
          </a:bodyPr>
          <a:lstStyle/>
          <a:p>
            <a:pPr algn="just">
              <a:spcAft>
                <a:spcPts val="400"/>
              </a:spcAft>
            </a:pPr>
            <a:r>
              <a:rPr lang="vi-VN" b="1">
                <a:latin typeface="Times New Roman" panose="02020603050405020304" pitchFamily="18" charset="0"/>
                <a:ea typeface="Times New Roman" panose="02020603050405020304" pitchFamily="18" charset="0"/>
              </a:rPr>
              <a:t>2.1.16 </a:t>
            </a:r>
            <a:r>
              <a:rPr lang="en-GB" b="1">
                <a:latin typeface="Times New Roman" panose="02020603050405020304" pitchFamily="18" charset="0"/>
                <a:ea typeface="Times New Roman" panose="02020603050405020304" pitchFamily="18" charset="0"/>
              </a:rPr>
              <a:t>Trang lưu thông tin cá nhân của khách hàng</a:t>
            </a:r>
            <a:endParaRPr lang="en-GB" sz="1200">
              <a:latin typeface="Times New Roman" panose="02020603050405020304" pitchFamily="18" charset="0"/>
              <a:ea typeface="Times New Roman" panose="02020603050405020304" pitchFamily="18" charset="0"/>
            </a:endParaRPr>
          </a:p>
          <a:p>
            <a:pPr algn="just">
              <a:spcAft>
                <a:spcPts val="400"/>
              </a:spcAft>
            </a:pPr>
            <a:r>
              <a:rPr lang="en-GB">
                <a:latin typeface="Times New Roman" panose="02020603050405020304" pitchFamily="18" charset="0"/>
                <a:ea typeface="Times New Roman" panose="02020603050405020304" pitchFamily="18" charset="0"/>
              </a:rPr>
              <a:t>Trang hiển thị thông tin cá nhân của khách hàng đăng ký.</a:t>
            </a:r>
            <a:endParaRPr lang="en-GB" sz="1200">
              <a:effectLst/>
              <a:latin typeface="Times New Roman" panose="02020603050405020304" pitchFamily="18" charset="0"/>
              <a:ea typeface="Times New Roman" panose="02020603050405020304" pitchFamily="18" charset="0"/>
            </a:endParaRPr>
          </a:p>
        </p:txBody>
      </p:sp>
      <p:pic>
        <p:nvPicPr>
          <p:cNvPr id="3072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0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6359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2" name="Rectangle 1"/>
          <p:cNvSpPr/>
          <p:nvPr/>
        </p:nvSpPr>
        <p:spPr>
          <a:xfrm>
            <a:off x="436418" y="507799"/>
            <a:ext cx="3093039" cy="1005403"/>
          </a:xfrm>
          <a:prstGeom prst="rect">
            <a:avLst/>
          </a:prstGeom>
        </p:spPr>
        <p:txBody>
          <a:bodyPr wrap="square">
            <a:spAutoFit/>
          </a:bodyPr>
          <a:lstStyle/>
          <a:p>
            <a:pPr algn="just">
              <a:spcAft>
                <a:spcPts val="400"/>
              </a:spcAft>
            </a:pPr>
            <a:r>
              <a:rPr lang="vi-VN" b="1">
                <a:latin typeface="Times New Roman" panose="02020603050405020304" pitchFamily="18" charset="0"/>
                <a:ea typeface="Times New Roman" panose="02020603050405020304" pitchFamily="18" charset="0"/>
              </a:rPr>
              <a:t>2.1.17 </a:t>
            </a:r>
            <a:r>
              <a:rPr lang="en-GB" b="1">
                <a:latin typeface="Times New Roman" panose="02020603050405020304" pitchFamily="18" charset="0"/>
                <a:ea typeface="Times New Roman" panose="02020603050405020304" pitchFamily="18" charset="0"/>
              </a:rPr>
              <a:t>Trang đổi mật khẩu cho khách hàng</a:t>
            </a:r>
            <a:endParaRPr lang="en-GB" sz="1200">
              <a:latin typeface="Times New Roman" panose="02020603050405020304" pitchFamily="18" charset="0"/>
              <a:ea typeface="Times New Roman" panose="02020603050405020304" pitchFamily="18" charset="0"/>
            </a:endParaRPr>
          </a:p>
          <a:p>
            <a:pPr algn="just">
              <a:spcAft>
                <a:spcPts val="400"/>
              </a:spcAft>
            </a:pPr>
            <a:r>
              <a:rPr lang="en-GB">
                <a:latin typeface="Times New Roman" panose="02020603050405020304" pitchFamily="18" charset="0"/>
                <a:ea typeface="Times New Roman" panose="02020603050405020304" pitchFamily="18" charset="0"/>
              </a:rPr>
              <a:t>Trang này cho phép khách hàng sửa đổi mật khẩu khi cần thiết.</a:t>
            </a:r>
            <a:endParaRPr lang="en-GB" sz="1200">
              <a:effectLst/>
              <a:latin typeface="Times New Roman" panose="02020603050405020304" pitchFamily="18" charset="0"/>
              <a:ea typeface="Times New Roman" panose="02020603050405020304" pitchFamily="18" charset="0"/>
            </a:endParaRPr>
          </a:p>
        </p:txBody>
      </p:sp>
      <p:pic>
        <p:nvPicPr>
          <p:cNvPr id="3174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0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388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3" name="Rectangle 2"/>
          <p:cNvSpPr/>
          <p:nvPr/>
        </p:nvSpPr>
        <p:spPr>
          <a:xfrm>
            <a:off x="436418" y="507799"/>
            <a:ext cx="3093039" cy="1703030"/>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2.2 Phần Admin</a:t>
            </a:r>
            <a:endParaRPr lang="en-GB" sz="1200">
              <a:latin typeface="Times New Roman" panose="02020603050405020304" pitchFamily="18" charset="0"/>
              <a:ea typeface="Times New Roman" panose="02020603050405020304" pitchFamily="18" charset="0"/>
            </a:endParaRPr>
          </a:p>
          <a:p>
            <a:pPr algn="just">
              <a:spcAft>
                <a:spcPts val="400"/>
              </a:spcAft>
            </a:pPr>
            <a:r>
              <a:rPr lang="en-US">
                <a:latin typeface="Times New Roman" panose="02020603050405020304" pitchFamily="18" charset="0"/>
                <a:ea typeface="Times New Roman" panose="02020603050405020304" pitchFamily="18" charset="0"/>
              </a:rPr>
              <a:t>Những trang tiếp theo đây là những trang chỉ hữu dụng sau khi đăng nhập bằng quyền quả</a:t>
            </a:r>
            <a:r>
              <a:rPr lang="vi-VN">
                <a:latin typeface="Times New Roman" panose="02020603050405020304" pitchFamily="18" charset="0"/>
                <a:ea typeface="Times New Roman" panose="02020603050405020304" pitchFamily="18" charset="0"/>
              </a:rPr>
              <a:t>n</a:t>
            </a:r>
            <a:r>
              <a:rPr lang="en-US">
                <a:latin typeface="Times New Roman" panose="02020603050405020304" pitchFamily="18" charset="0"/>
                <a:ea typeface="Times New Roman" panose="02020603050405020304" pitchFamily="18" charset="0"/>
              </a:rPr>
              <a:t> trị trang web (</a:t>
            </a:r>
            <a:r>
              <a:rPr lang="vi-VN">
                <a:latin typeface="Times New Roman" panose="02020603050405020304" pitchFamily="18" charset="0"/>
                <a:ea typeface="Times New Roman" panose="02020603050405020304" pitchFamily="18" charset="0"/>
              </a:rPr>
              <a:t>Email</a:t>
            </a:r>
            <a:r>
              <a:rPr lang="en-US">
                <a:latin typeface="Times New Roman" panose="02020603050405020304" pitchFamily="18" charset="0"/>
                <a:ea typeface="Times New Roman" panose="02020603050405020304" pitchFamily="18" charset="0"/>
              </a:rPr>
              <a:t>: </a:t>
            </a:r>
            <a:r>
              <a:rPr lang="vi-VN">
                <a:latin typeface="Times New Roman" panose="02020603050405020304" pitchFamily="18" charset="0"/>
                <a:ea typeface="Times New Roman" panose="02020603050405020304" pitchFamily="18" charset="0"/>
              </a:rPr>
              <a:t>admin@gmail.com</a:t>
            </a:r>
            <a:r>
              <a:rPr lang="en-US">
                <a:latin typeface="Times New Roman" panose="02020603050405020304" pitchFamily="18" charset="0"/>
                <a:ea typeface="Times New Roman" panose="02020603050405020304" pitchFamily="18" charset="0"/>
              </a:rPr>
              <a:t>, password: </a:t>
            </a:r>
            <a:r>
              <a:rPr lang="vi-VN">
                <a:latin typeface="Times New Roman" panose="02020603050405020304" pitchFamily="18" charset="0"/>
                <a:ea typeface="Times New Roman" panose="02020603050405020304" pitchFamily="18" charset="0"/>
              </a:rPr>
              <a:t>admin</a:t>
            </a:r>
            <a:r>
              <a:rPr lang="en-US">
                <a:latin typeface="Times New Roman" panose="02020603050405020304" pitchFamily="18" charset="0"/>
                <a:ea typeface="Times New Roman" panose="02020603050405020304" pitchFamily="18" charset="0"/>
              </a:rPr>
              <a:t>)</a:t>
            </a:r>
            <a:r>
              <a:rPr lang="vi-VN">
                <a:latin typeface="Times New Roman" panose="02020603050405020304" pitchFamily="18" charset="0"/>
                <a:ea typeface="Times New Roman" panose="02020603050405020304" pitchFamily="18" charset="0"/>
              </a:rPr>
              <a:t>.</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Nhóm em mã hóa mật khẩu của user và admin bằng md5.</a:t>
            </a:r>
            <a:endParaRPr lang="en-GB" sz="1200">
              <a:effectLst/>
              <a:latin typeface="Times New Roman" panose="02020603050405020304" pitchFamily="18" charset="0"/>
              <a:ea typeface="Times New Roman" panose="02020603050405020304" pitchFamily="18" charset="0"/>
            </a:endParaRPr>
          </a:p>
        </p:txBody>
      </p:sp>
      <p:sp>
        <p:nvSpPr>
          <p:cNvPr id="4" name="Rectangle 3"/>
          <p:cNvSpPr/>
          <p:nvPr/>
        </p:nvSpPr>
        <p:spPr>
          <a:xfrm>
            <a:off x="463616" y="2146049"/>
            <a:ext cx="3127683" cy="1436291"/>
          </a:xfrm>
          <a:prstGeom prst="rect">
            <a:avLst/>
          </a:prstGeom>
        </p:spPr>
        <p:txBody>
          <a:bodyPr wrap="square">
            <a:spAutoFit/>
          </a:bodyPr>
          <a:lstStyle/>
          <a:p>
            <a:pPr algn="just">
              <a:spcAft>
                <a:spcPts val="400"/>
              </a:spcAft>
            </a:pPr>
            <a:r>
              <a:rPr lang="vi-VN" b="1">
                <a:latin typeface="Times New Roman" panose="02020603050405020304" pitchFamily="18" charset="0"/>
                <a:ea typeface="Times New Roman" panose="02020603050405020304" pitchFamily="18" charset="0"/>
              </a:rPr>
              <a:t>2.2.1 Trang quản lý danh sách thể loại sách</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này sẽ hiển thị danh sách thể loại sách. Nếu muốn thêm, sửa hoặc xóa bấm vào nút “Thêm”, “Sửa” hoặc “Xóa” bên công cụ. </a:t>
            </a:r>
            <a:endParaRPr lang="en-GB" sz="1200">
              <a:effectLst/>
              <a:latin typeface="Times New Roman" panose="02020603050405020304" pitchFamily="18" charset="0"/>
              <a:ea typeface="Times New Roman" panose="02020603050405020304" pitchFamily="18" charset="0"/>
            </a:endParaRPr>
          </a:p>
        </p:txBody>
      </p:sp>
      <p:pic>
        <p:nvPicPr>
          <p:cNvPr id="3277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744863"/>
            <a:ext cx="4283100" cy="305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94326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3" name="Rectangle 2"/>
          <p:cNvSpPr/>
          <p:nvPr/>
        </p:nvSpPr>
        <p:spPr>
          <a:xfrm>
            <a:off x="457200" y="579367"/>
            <a:ext cx="3072257" cy="1169551"/>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chỉnh sửa</a:t>
            </a:r>
            <a:r>
              <a:rPr lang="vi-VN">
                <a:latin typeface="Times New Roman" panose="02020603050405020304" pitchFamily="18" charset="0"/>
                <a:ea typeface="Times New Roman" panose="02020603050405020304" pitchFamily="18" charset="0"/>
              </a:rPr>
              <a:t> thể loại </a:t>
            </a:r>
            <a:r>
              <a:rPr lang="en-US">
                <a:latin typeface="Times New Roman" panose="02020603050405020304" pitchFamily="18" charset="0"/>
                <a:ea typeface="Times New Roman" panose="02020603050405020304" pitchFamily="18" charset="0"/>
              </a:rPr>
              <a:t>sách sau khi </a:t>
            </a:r>
            <a:r>
              <a:rPr lang="vi-VN">
                <a:latin typeface="Times New Roman" panose="02020603050405020304" pitchFamily="18" charset="0"/>
                <a:ea typeface="Times New Roman" panose="02020603050405020304" pitchFamily="18" charset="0"/>
              </a:rPr>
              <a:t>sửa </a:t>
            </a:r>
            <a:r>
              <a:rPr lang="en-US">
                <a:latin typeface="Times New Roman" panose="02020603050405020304" pitchFamily="18" charset="0"/>
                <a:ea typeface="Times New Roman" panose="02020603050405020304" pitchFamily="18" charset="0"/>
              </a:rPr>
              <a:t>thành công sẽ hiển thị </a:t>
            </a:r>
            <a:r>
              <a:rPr lang="vi-VN">
                <a:latin typeface="Times New Roman" panose="02020603050405020304" pitchFamily="18" charset="0"/>
                <a:ea typeface="Times New Roman" panose="02020603050405020304" pitchFamily="18" charset="0"/>
              </a:rPr>
              <a:t>về trang quản lý thể loại sách</a:t>
            </a:r>
            <a:r>
              <a:rPr lang="en-US">
                <a:latin typeface="Times New Roman" panose="02020603050405020304" pitchFamily="18" charset="0"/>
                <a:ea typeface="Times New Roman" panose="02020603050405020304" pitchFamily="18" charset="0"/>
              </a:rPr>
              <a:t>. Bạn chỉ cần gõ vào tên </a:t>
            </a:r>
            <a:r>
              <a:rPr lang="vi-VN">
                <a:latin typeface="Times New Roman" panose="02020603050405020304" pitchFamily="18" charset="0"/>
                <a:ea typeface="Times New Roman" panose="02020603050405020304" pitchFamily="18" charset="0"/>
              </a:rPr>
              <a:t>thể loại </a:t>
            </a:r>
            <a:r>
              <a:rPr lang="en-US">
                <a:latin typeface="Times New Roman" panose="02020603050405020304" pitchFamily="18" charset="0"/>
                <a:ea typeface="Times New Roman" panose="02020603050405020304" pitchFamily="18" charset="0"/>
              </a:rPr>
              <a:t>rồi nhấn nút “</a:t>
            </a:r>
            <a:r>
              <a:rPr lang="vi-VN">
                <a:latin typeface="Times New Roman" panose="02020603050405020304" pitchFamily="18" charset="0"/>
                <a:ea typeface="Times New Roman" panose="02020603050405020304" pitchFamily="18" charset="0"/>
              </a:rPr>
              <a:t>Chỉnh sửa</a:t>
            </a:r>
            <a:r>
              <a:rPr lang="en-US">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28726"/>
            <a:ext cx="4283100" cy="306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75589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2" name="Rectangle 1"/>
          <p:cNvSpPr/>
          <p:nvPr/>
        </p:nvSpPr>
        <p:spPr>
          <a:xfrm>
            <a:off x="436418" y="507799"/>
            <a:ext cx="2959274" cy="954107"/>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thêm mới</a:t>
            </a:r>
            <a:r>
              <a:rPr lang="vi-VN">
                <a:latin typeface="Times New Roman" panose="02020603050405020304" pitchFamily="18" charset="0"/>
                <a:ea typeface="Times New Roman" panose="02020603050405020304" pitchFamily="18" charset="0"/>
              </a:rPr>
              <a:t> </a:t>
            </a:r>
            <a:r>
              <a:rPr lang="en-US">
                <a:latin typeface="Times New Roman" panose="02020603050405020304" pitchFamily="18" charset="0"/>
                <a:ea typeface="Times New Roman" panose="02020603050405020304" pitchFamily="18" charset="0"/>
              </a:rPr>
              <a:t>bằng cách nhập vào các thuộc tính của </a:t>
            </a:r>
            <a:r>
              <a:rPr lang="vi-VN">
                <a:latin typeface="Times New Roman" panose="02020603050405020304" pitchFamily="18" charset="0"/>
                <a:ea typeface="Times New Roman" panose="02020603050405020304" pitchFamily="18" charset="0"/>
              </a:rPr>
              <a:t>thể loại </a:t>
            </a:r>
            <a:r>
              <a:rPr lang="en-US">
                <a:latin typeface="Times New Roman" panose="02020603050405020304" pitchFamily="18" charset="0"/>
                <a:ea typeface="Times New Roman" panose="02020603050405020304" pitchFamily="18" charset="0"/>
              </a:rPr>
              <a:t>sau khi điền xong tất cả ta nhấn nút “</a:t>
            </a:r>
            <a:r>
              <a:rPr lang="vi-VN">
                <a:latin typeface="Times New Roman" panose="02020603050405020304" pitchFamily="18" charset="0"/>
                <a:ea typeface="Times New Roman" panose="02020603050405020304" pitchFamily="18" charset="0"/>
              </a:rPr>
              <a:t>Thêm mới</a:t>
            </a:r>
            <a:r>
              <a:rPr lang="en-US">
                <a:latin typeface="Times New Roman" panose="02020603050405020304" pitchFamily="18" charset="0"/>
                <a:ea typeface="Times New Roman" panose="02020603050405020304" pitchFamily="18" charset="0"/>
              </a:rPr>
              <a:t>”.</a:t>
            </a:r>
            <a:endParaRPr lang="en-GB" sz="1200">
              <a:effectLst/>
              <a:latin typeface="Times New Roman" panose="02020603050405020304" pitchFamily="18" charset="0"/>
              <a:ea typeface="Times New Roman" panose="02020603050405020304" pitchFamily="18" charset="0"/>
            </a:endParaRPr>
          </a:p>
        </p:txBody>
      </p:sp>
      <p:pic>
        <p:nvPicPr>
          <p:cNvPr id="20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438"/>
            <a:ext cx="4283100" cy="308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2369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3" name="Rectangle 2"/>
          <p:cNvSpPr/>
          <p:nvPr/>
        </p:nvSpPr>
        <p:spPr>
          <a:xfrm>
            <a:off x="445798" y="492028"/>
            <a:ext cx="2887329" cy="307777"/>
          </a:xfrm>
          <a:prstGeom prst="rect">
            <a:avLst/>
          </a:prstGeom>
        </p:spPr>
        <p:txBody>
          <a:bodyPr wrap="none">
            <a:spAutoFit/>
          </a:bodyPr>
          <a:lstStyle/>
          <a:p>
            <a:pPr algn="just">
              <a:spcAft>
                <a:spcPts val="400"/>
              </a:spcAft>
            </a:pPr>
            <a:r>
              <a:rPr lang="en-US" b="1">
                <a:latin typeface="Times New Roman" panose="02020603050405020304" pitchFamily="18" charset="0"/>
                <a:ea typeface="Times New Roman" panose="02020603050405020304" pitchFamily="18" charset="0"/>
              </a:rPr>
              <a:t>2.2.2 Trang</a:t>
            </a:r>
            <a:r>
              <a:rPr lang="vi-VN" b="1">
                <a:latin typeface="Times New Roman" panose="02020603050405020304" pitchFamily="18" charset="0"/>
                <a:ea typeface="Times New Roman" panose="02020603050405020304" pitchFamily="18" charset="0"/>
              </a:rPr>
              <a:t> quản lý danh sách sách</a:t>
            </a:r>
            <a:endParaRPr lang="en-GB" sz="1200">
              <a:effectLst/>
              <a:latin typeface="Times New Roman" panose="02020603050405020304" pitchFamily="18" charset="0"/>
              <a:ea typeface="Times New Roman" panose="02020603050405020304" pitchFamily="18" charset="0"/>
            </a:endParaRPr>
          </a:p>
        </p:txBody>
      </p:sp>
      <p:sp>
        <p:nvSpPr>
          <p:cNvPr id="4" name="Rectangle 3"/>
          <p:cNvSpPr/>
          <p:nvPr/>
        </p:nvSpPr>
        <p:spPr>
          <a:xfrm>
            <a:off x="445798" y="895975"/>
            <a:ext cx="2949894" cy="954107"/>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sẽ hiển thị </a:t>
            </a:r>
            <a:r>
              <a:rPr lang="vi-VN">
                <a:latin typeface="Times New Roman" panose="02020603050405020304" pitchFamily="18" charset="0"/>
                <a:ea typeface="Times New Roman" panose="02020603050405020304" pitchFamily="18" charset="0"/>
              </a:rPr>
              <a:t>danh sách thể loại sách. Nếu muốn thêm, sửa hoặc xóa bấm vào nút “Thêm”, “Sửa” hoặc “Xóa” bên công cụ. </a:t>
            </a:r>
            <a:endParaRPr lang="en-GB" sz="1200">
              <a:effectLst/>
              <a:latin typeface="Times New Roman" panose="02020603050405020304" pitchFamily="18" charset="0"/>
              <a:ea typeface="Times New Roman" panose="02020603050405020304" pitchFamily="18" charset="0"/>
            </a:endParaRPr>
          </a:p>
        </p:txBody>
      </p:sp>
      <p:pic>
        <p:nvPicPr>
          <p:cNvPr id="30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0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8479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2" name="Rectangle 1"/>
          <p:cNvSpPr/>
          <p:nvPr/>
        </p:nvSpPr>
        <p:spPr>
          <a:xfrm>
            <a:off x="446809" y="507799"/>
            <a:ext cx="2948883" cy="1600438"/>
          </a:xfrm>
          <a:prstGeom prst="rect">
            <a:avLst/>
          </a:prstGeom>
        </p:spPr>
        <p:txBody>
          <a:bodyPr wrap="square">
            <a:spAutoFit/>
          </a:bodyPr>
          <a:lstStyle/>
          <a:p>
            <a:pPr algn="just">
              <a:spcAft>
                <a:spcPts val="400"/>
              </a:spcAft>
            </a:pPr>
            <a:r>
              <a:rPr lang="vi-VN">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chỉnh sửa</a:t>
            </a:r>
            <a:r>
              <a:rPr lang="vi-VN">
                <a:latin typeface="Times New Roman" panose="02020603050405020304" pitchFamily="18" charset="0"/>
                <a:ea typeface="Times New Roman" panose="02020603050405020304" pitchFamily="18" charset="0"/>
              </a:rPr>
              <a:t> bằng cách nhập vào các thuộc tính của sách, chọn hình đại diện bằng cách nhấn vào nút “Chọn tệp” rồi nhấn “Open” sau khi xong điền xong tất cả ta nhấn nút “Chỉnh sửa”. Sau khi sửa thành công sẽ quay về trang quản lý. </a:t>
            </a:r>
            <a:endParaRPr lang="en-GB" sz="1200">
              <a:effectLst/>
              <a:latin typeface="Times New Roman" panose="02020603050405020304" pitchFamily="18" charset="0"/>
              <a:ea typeface="Times New Roman" panose="02020603050405020304" pitchFamily="18" charset="0"/>
            </a:endParaRPr>
          </a:p>
        </p:txBody>
      </p:sp>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0081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3" name="Rectangle 2"/>
          <p:cNvSpPr/>
          <p:nvPr/>
        </p:nvSpPr>
        <p:spPr>
          <a:xfrm>
            <a:off x="498764" y="507799"/>
            <a:ext cx="2896928" cy="1815882"/>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thêm mới</a:t>
            </a:r>
            <a:r>
              <a:rPr lang="vi-VN">
                <a:latin typeface="Times New Roman" panose="02020603050405020304" pitchFamily="18" charset="0"/>
                <a:ea typeface="Times New Roman" panose="02020603050405020304" pitchFamily="18" charset="0"/>
              </a:rPr>
              <a:t> </a:t>
            </a:r>
            <a:r>
              <a:rPr lang="en-US">
                <a:latin typeface="Times New Roman" panose="02020603050405020304" pitchFamily="18" charset="0"/>
                <a:ea typeface="Times New Roman" panose="02020603050405020304" pitchFamily="18" charset="0"/>
              </a:rPr>
              <a:t>bằng cách nhập vào các thuộc tính của sách, chọn hình đại diện bằng cách nhấn vào nút “</a:t>
            </a:r>
            <a:r>
              <a:rPr lang="vi-VN">
                <a:latin typeface="Times New Roman" panose="02020603050405020304" pitchFamily="18" charset="0"/>
                <a:ea typeface="Times New Roman" panose="02020603050405020304" pitchFamily="18" charset="0"/>
              </a:rPr>
              <a:t>Chọn tệp</a:t>
            </a:r>
            <a:r>
              <a:rPr lang="en-US">
                <a:latin typeface="Times New Roman" panose="02020603050405020304" pitchFamily="18" charset="0"/>
                <a:ea typeface="Times New Roman" panose="02020603050405020304" pitchFamily="18" charset="0"/>
              </a:rPr>
              <a:t>” rồi nhấn “</a:t>
            </a:r>
            <a:r>
              <a:rPr lang="vi-VN">
                <a:latin typeface="Times New Roman" panose="02020603050405020304" pitchFamily="18" charset="0"/>
                <a:ea typeface="Times New Roman" panose="02020603050405020304" pitchFamily="18" charset="0"/>
              </a:rPr>
              <a:t>Open</a:t>
            </a:r>
            <a:r>
              <a:rPr lang="en-US">
                <a:latin typeface="Times New Roman" panose="02020603050405020304" pitchFamily="18" charset="0"/>
                <a:ea typeface="Times New Roman" panose="02020603050405020304" pitchFamily="18" charset="0"/>
              </a:rPr>
              <a:t>” sau khi xong điền xong tất cả ta nhấn nút “</a:t>
            </a:r>
            <a:r>
              <a:rPr lang="vi-VN">
                <a:latin typeface="Times New Roman" panose="02020603050405020304" pitchFamily="18" charset="0"/>
                <a:ea typeface="Times New Roman" panose="02020603050405020304" pitchFamily="18" charset="0"/>
              </a:rPr>
              <a:t>Thêm mới</a:t>
            </a:r>
            <a:r>
              <a:rPr lang="en-US">
                <a:latin typeface="Times New Roman" panose="02020603050405020304" pitchFamily="18" charset="0"/>
                <a:ea typeface="Times New Roman" panose="02020603050405020304" pitchFamily="18" charset="0"/>
              </a:rPr>
              <a:t>”. </a:t>
            </a:r>
            <a:r>
              <a:rPr lang="vi-VN">
                <a:latin typeface="Times New Roman" panose="02020603050405020304" pitchFamily="18" charset="0"/>
                <a:ea typeface="Times New Roman" panose="02020603050405020304" pitchFamily="18" charset="0"/>
              </a:rPr>
              <a:t>Sau khi sửa thành công sẽ quay về trang quản lý. </a:t>
            </a:r>
            <a:endParaRPr lang="en-GB" sz="1200">
              <a:effectLst/>
              <a:latin typeface="Times New Roman" panose="02020603050405020304" pitchFamily="18" charset="0"/>
              <a:ea typeface="Times New Roman" panose="02020603050405020304" pitchFamily="18" charset="0"/>
            </a:endParaRPr>
          </a:p>
        </p:txBody>
      </p:sp>
      <p:pic>
        <p:nvPicPr>
          <p:cNvPr id="512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714693"/>
            <a:ext cx="4298166"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63359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2" name="Rectangle 1"/>
          <p:cNvSpPr/>
          <p:nvPr/>
        </p:nvSpPr>
        <p:spPr>
          <a:xfrm>
            <a:off x="477982" y="445997"/>
            <a:ext cx="3051475" cy="1436291"/>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2.2.3 Trang</a:t>
            </a:r>
            <a:r>
              <a:rPr lang="vi-VN" b="1">
                <a:latin typeface="Times New Roman" panose="02020603050405020304" pitchFamily="18" charset="0"/>
                <a:ea typeface="Times New Roman" panose="02020603050405020304" pitchFamily="18" charset="0"/>
              </a:rPr>
              <a:t> quản lý tài khoản khách hàng</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này sẽ hiển thị danh mục tài khoản khách hàng. Nếu muốn reset mật khẩu hoặc xóa bấm vào nút “Reset” hoặc “Xóa” bên công cụ. </a:t>
            </a:r>
            <a:endParaRPr lang="en-GB" sz="1200">
              <a:effectLst/>
              <a:latin typeface="Times New Roman" panose="02020603050405020304" pitchFamily="18" charset="0"/>
              <a:ea typeface="Times New Roman" panose="02020603050405020304" pitchFamily="18" charset="0"/>
            </a:endParaRPr>
          </a:p>
        </p:txBody>
      </p:sp>
      <p:pic>
        <p:nvPicPr>
          <p:cNvPr id="614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33018"/>
            <a:ext cx="4283100" cy="3080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7796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3" name="Rectangle 2"/>
          <p:cNvSpPr/>
          <p:nvPr/>
        </p:nvSpPr>
        <p:spPr>
          <a:xfrm>
            <a:off x="457200" y="507799"/>
            <a:ext cx="3072257" cy="1436291"/>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2.2.4 Trang</a:t>
            </a:r>
            <a:r>
              <a:rPr lang="vi-VN" b="1">
                <a:latin typeface="Times New Roman" panose="02020603050405020304" pitchFamily="18" charset="0"/>
                <a:ea typeface="Times New Roman" panose="02020603050405020304" pitchFamily="18" charset="0"/>
              </a:rPr>
              <a:t> quản lý danh mục nhân viên</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này sẽ hiển thị danh mục nhân viên. Nếu muốn thêm, sửa hoặc xóa bấm vào nút “Thêm”, “Sửa” hoặc “Xóa” bên công cụ. </a:t>
            </a:r>
            <a:endParaRPr lang="en-GB" sz="1200">
              <a:effectLst/>
              <a:latin typeface="Times New Roman" panose="02020603050405020304" pitchFamily="18" charset="0"/>
              <a:ea typeface="Times New Roman" panose="02020603050405020304" pitchFamily="18" charset="0"/>
            </a:endParaRPr>
          </a:p>
        </p:txBody>
      </p:sp>
      <p:pic>
        <p:nvPicPr>
          <p:cNvPr id="717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28559"/>
            <a:ext cx="42831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71968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graphicFrame>
        <p:nvGraphicFramePr>
          <p:cNvPr id="6" name="Table 5"/>
          <p:cNvGraphicFramePr>
            <a:graphicFrameLocks noGrp="1"/>
          </p:cNvGraphicFramePr>
          <p:nvPr>
            <p:extLst>
              <p:ext uri="{D42A27DB-BD31-4B8C-83A1-F6EECF244321}">
                <p14:modId xmlns:p14="http://schemas.microsoft.com/office/powerpoint/2010/main" val="3640521566"/>
              </p:ext>
            </p:extLst>
          </p:nvPr>
        </p:nvGraphicFramePr>
        <p:xfrm>
          <a:off x="1091044" y="970012"/>
          <a:ext cx="6424295" cy="853440"/>
        </p:xfrm>
        <a:graphic>
          <a:graphicData uri="http://schemas.openxmlformats.org/drawingml/2006/table">
            <a:tbl>
              <a:tblPr firstRow="1" firstCol="1" lastRow="1" lastCol="1" bandRow="1" bandCol="1">
                <a:tableStyleId>{9D576214-869C-484A-B055-DCC70B63D459}</a:tableStyleId>
              </a:tblPr>
              <a:tblGrid>
                <a:gridCol w="1284605">
                  <a:extLst>
                    <a:ext uri="{9D8B030D-6E8A-4147-A177-3AD203B41FA5}">
                      <a16:colId xmlns:a16="http://schemas.microsoft.com/office/drawing/2014/main" val="1851302738"/>
                    </a:ext>
                  </a:extLst>
                </a:gridCol>
                <a:gridCol w="1284605">
                  <a:extLst>
                    <a:ext uri="{9D8B030D-6E8A-4147-A177-3AD203B41FA5}">
                      <a16:colId xmlns:a16="http://schemas.microsoft.com/office/drawing/2014/main" val="2832963059"/>
                    </a:ext>
                  </a:extLst>
                </a:gridCol>
                <a:gridCol w="1284605">
                  <a:extLst>
                    <a:ext uri="{9D8B030D-6E8A-4147-A177-3AD203B41FA5}">
                      <a16:colId xmlns:a16="http://schemas.microsoft.com/office/drawing/2014/main" val="579973660"/>
                    </a:ext>
                  </a:extLst>
                </a:gridCol>
                <a:gridCol w="1285240">
                  <a:extLst>
                    <a:ext uri="{9D8B030D-6E8A-4147-A177-3AD203B41FA5}">
                      <a16:colId xmlns:a16="http://schemas.microsoft.com/office/drawing/2014/main" val="231970434"/>
                    </a:ext>
                  </a:extLst>
                </a:gridCol>
                <a:gridCol w="1285240">
                  <a:extLst>
                    <a:ext uri="{9D8B030D-6E8A-4147-A177-3AD203B41FA5}">
                      <a16:colId xmlns:a16="http://schemas.microsoft.com/office/drawing/2014/main" val="2909179229"/>
                    </a:ext>
                  </a:extLst>
                </a:gridCol>
              </a:tblGrid>
              <a:tr h="0">
                <a:tc>
                  <a:txBody>
                    <a:bodyPr/>
                    <a:lstStyle/>
                    <a:p>
                      <a:pPr algn="ctr">
                        <a:spcAft>
                          <a:spcPts val="400"/>
                        </a:spcAft>
                      </a:pPr>
                      <a:r>
                        <a:rPr lang="en-US" sz="1400">
                          <a:effectLst/>
                        </a:rPr>
                        <a:t>Tên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Mô tả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Tên thuộc tính</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Ý nghĩa</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Kiểu dữ liệu</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34863640"/>
                  </a:ext>
                </a:extLst>
              </a:tr>
              <a:tr h="0">
                <a:tc rowSpan="2">
                  <a:txBody>
                    <a:bodyPr/>
                    <a:lstStyle/>
                    <a:p>
                      <a:pPr algn="ctr">
                        <a:spcAft>
                          <a:spcPts val="400"/>
                        </a:spcAft>
                      </a:pPr>
                      <a:r>
                        <a:rPr lang="en-US" sz="2000">
                          <a:effectLst/>
                        </a:rPr>
                        <a:t>THELOAI</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rowSpan="2">
                  <a:txBody>
                    <a:bodyPr/>
                    <a:lstStyle/>
                    <a:p>
                      <a:pPr algn="ctr">
                        <a:spcAft>
                          <a:spcPts val="400"/>
                        </a:spcAft>
                      </a:pPr>
                      <a:r>
                        <a:rPr lang="en-US" sz="1800">
                          <a:effectLst/>
                        </a:rPr>
                        <a:t>Mô tả thể loại sách</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spcAft>
                          <a:spcPts val="400"/>
                        </a:spcAft>
                      </a:pPr>
                      <a:r>
                        <a:rPr lang="en-US" sz="1400">
                          <a:effectLst/>
                        </a:rPr>
                        <a:t>MATHELOAI</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Mã thể loại (khóa chính)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Char(10)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60290688"/>
                  </a:ext>
                </a:extLst>
              </a:tr>
              <a:tr h="0">
                <a:tc vMerge="1">
                  <a:txBody>
                    <a:bodyPr/>
                    <a:lstStyle/>
                    <a:p>
                      <a:endParaRPr lang="en-GB"/>
                    </a:p>
                  </a:txBody>
                  <a:tcPr/>
                </a:tc>
                <a:tc vMerge="1">
                  <a:txBody>
                    <a:bodyPr/>
                    <a:lstStyle/>
                    <a:p>
                      <a:endParaRPr lang="en-GB"/>
                    </a:p>
                  </a:txBody>
                  <a:tcPr/>
                </a:tc>
                <a:tc>
                  <a:txBody>
                    <a:bodyPr/>
                    <a:lstStyle/>
                    <a:p>
                      <a:pPr algn="just">
                        <a:spcAft>
                          <a:spcPts val="400"/>
                        </a:spcAft>
                      </a:pPr>
                      <a:r>
                        <a:rPr lang="en-US" sz="1400">
                          <a:effectLst/>
                        </a:rPr>
                        <a:t>TENTHELOAI</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Tên thể loại</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Nvarchar(50)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34250048"/>
                  </a:ext>
                </a:extLst>
              </a:tr>
            </a:tbl>
          </a:graphicData>
        </a:graphic>
      </p:graphicFrame>
      <p:sp>
        <p:nvSpPr>
          <p:cNvPr id="7" name="Rectangle 2"/>
          <p:cNvSpPr>
            <a:spLocks noChangeArrowheads="1"/>
          </p:cNvSpPr>
          <p:nvPr/>
        </p:nvSpPr>
        <p:spPr bwMode="auto">
          <a:xfrm>
            <a:off x="519545" y="41440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THELOAI (</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MATHELOAI</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TENTHELOAI)</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Rectangle 1"/>
          <p:cNvSpPr>
            <a:spLocks noChangeArrowheads="1"/>
          </p:cNvSpPr>
          <p:nvPr/>
        </p:nvSpPr>
        <p:spPr bwMode="auto">
          <a:xfrm>
            <a:off x="436419" y="200209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NHAXUATBAN (</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MANXB</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TENNXB)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2202321102"/>
              </p:ext>
            </p:extLst>
          </p:nvPr>
        </p:nvGraphicFramePr>
        <p:xfrm>
          <a:off x="1091044" y="2741430"/>
          <a:ext cx="6424295" cy="1280160"/>
        </p:xfrm>
        <a:graphic>
          <a:graphicData uri="http://schemas.openxmlformats.org/drawingml/2006/table">
            <a:tbl>
              <a:tblPr firstRow="1" firstCol="1" lastRow="1" lastCol="1" bandRow="1" bandCol="1">
                <a:tableStyleId>{9D576214-869C-484A-B055-DCC70B63D459}</a:tableStyleId>
              </a:tblPr>
              <a:tblGrid>
                <a:gridCol w="1284605">
                  <a:extLst>
                    <a:ext uri="{9D8B030D-6E8A-4147-A177-3AD203B41FA5}">
                      <a16:colId xmlns:a16="http://schemas.microsoft.com/office/drawing/2014/main" val="2988435854"/>
                    </a:ext>
                  </a:extLst>
                </a:gridCol>
                <a:gridCol w="1284605">
                  <a:extLst>
                    <a:ext uri="{9D8B030D-6E8A-4147-A177-3AD203B41FA5}">
                      <a16:colId xmlns:a16="http://schemas.microsoft.com/office/drawing/2014/main" val="1902937493"/>
                    </a:ext>
                  </a:extLst>
                </a:gridCol>
                <a:gridCol w="1284605">
                  <a:extLst>
                    <a:ext uri="{9D8B030D-6E8A-4147-A177-3AD203B41FA5}">
                      <a16:colId xmlns:a16="http://schemas.microsoft.com/office/drawing/2014/main" val="2898189540"/>
                    </a:ext>
                  </a:extLst>
                </a:gridCol>
                <a:gridCol w="1285240">
                  <a:extLst>
                    <a:ext uri="{9D8B030D-6E8A-4147-A177-3AD203B41FA5}">
                      <a16:colId xmlns:a16="http://schemas.microsoft.com/office/drawing/2014/main" val="4199668152"/>
                    </a:ext>
                  </a:extLst>
                </a:gridCol>
                <a:gridCol w="1285240">
                  <a:extLst>
                    <a:ext uri="{9D8B030D-6E8A-4147-A177-3AD203B41FA5}">
                      <a16:colId xmlns:a16="http://schemas.microsoft.com/office/drawing/2014/main" val="3315908"/>
                    </a:ext>
                  </a:extLst>
                </a:gridCol>
              </a:tblGrid>
              <a:tr h="0">
                <a:tc>
                  <a:txBody>
                    <a:bodyPr/>
                    <a:lstStyle/>
                    <a:p>
                      <a:pPr algn="ctr">
                        <a:spcAft>
                          <a:spcPts val="400"/>
                        </a:spcAft>
                      </a:pPr>
                      <a:r>
                        <a:rPr lang="en-US" sz="1400">
                          <a:effectLst/>
                        </a:rPr>
                        <a:t>Tên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Mô tả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Tên thuộc tính</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Ý nghĩa</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Kiểu dữ liệu</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83864350"/>
                  </a:ext>
                </a:extLst>
              </a:tr>
              <a:tr h="0">
                <a:tc rowSpan="2">
                  <a:txBody>
                    <a:bodyPr/>
                    <a:lstStyle/>
                    <a:p>
                      <a:pPr algn="ctr">
                        <a:spcAft>
                          <a:spcPts val="400"/>
                        </a:spcAft>
                      </a:pPr>
                      <a:r>
                        <a:rPr lang="en-US" sz="2000">
                          <a:effectLst/>
                        </a:rPr>
                        <a:t>NHAXUATBAN</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rowSpan="2">
                  <a:txBody>
                    <a:bodyPr/>
                    <a:lstStyle/>
                    <a:p>
                      <a:pPr algn="ctr">
                        <a:spcAft>
                          <a:spcPts val="400"/>
                        </a:spcAft>
                      </a:pPr>
                      <a:r>
                        <a:rPr lang="en-US" sz="1800">
                          <a:effectLst/>
                        </a:rPr>
                        <a:t>Mô tả nhà xuất bản</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MANXB</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Mã nhà xuất bản (khóa chính)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Char(10)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83935035"/>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TENNXB</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Tên nhà xuất bản</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Nvarchar(50)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11580985"/>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2" name="Rectangle 1"/>
          <p:cNvSpPr/>
          <p:nvPr/>
        </p:nvSpPr>
        <p:spPr>
          <a:xfrm>
            <a:off x="446809" y="507799"/>
            <a:ext cx="3082648" cy="1169551"/>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chỉnh sửa</a:t>
            </a:r>
            <a:r>
              <a:rPr lang="vi-VN">
                <a:latin typeface="Times New Roman" panose="02020603050405020304" pitchFamily="18" charset="0"/>
                <a:ea typeface="Times New Roman" panose="02020603050405020304" pitchFamily="18" charset="0"/>
              </a:rPr>
              <a:t> nhân viên</a:t>
            </a:r>
            <a:r>
              <a:rPr lang="en-US">
                <a:latin typeface="Times New Roman" panose="02020603050405020304" pitchFamily="18" charset="0"/>
                <a:ea typeface="Times New Roman" panose="02020603050405020304" pitchFamily="18" charset="0"/>
              </a:rPr>
              <a:t> sau khi </a:t>
            </a:r>
            <a:r>
              <a:rPr lang="vi-VN">
                <a:latin typeface="Times New Roman" panose="02020603050405020304" pitchFamily="18" charset="0"/>
                <a:ea typeface="Times New Roman" panose="02020603050405020304" pitchFamily="18" charset="0"/>
              </a:rPr>
              <a:t>sửa </a:t>
            </a:r>
            <a:r>
              <a:rPr lang="en-US">
                <a:latin typeface="Times New Roman" panose="02020603050405020304" pitchFamily="18" charset="0"/>
                <a:ea typeface="Times New Roman" panose="02020603050405020304" pitchFamily="18" charset="0"/>
              </a:rPr>
              <a:t>thành công sẽ hiển thị </a:t>
            </a:r>
            <a:r>
              <a:rPr lang="vi-VN">
                <a:latin typeface="Times New Roman" panose="02020603050405020304" pitchFamily="18" charset="0"/>
                <a:ea typeface="Times New Roman" panose="02020603050405020304" pitchFamily="18" charset="0"/>
              </a:rPr>
              <a:t>về trang quản lý nhân viên</a:t>
            </a:r>
            <a:r>
              <a:rPr lang="en-US">
                <a:latin typeface="Times New Roman" panose="02020603050405020304" pitchFamily="18" charset="0"/>
                <a:ea typeface="Times New Roman" panose="02020603050405020304" pitchFamily="18" charset="0"/>
              </a:rPr>
              <a:t>. Bạn chỉ cần gõ bằng cách nhập vào các thuộc tính rồi nhấn nút “</a:t>
            </a:r>
            <a:r>
              <a:rPr lang="vi-VN">
                <a:latin typeface="Times New Roman" panose="02020603050405020304" pitchFamily="18" charset="0"/>
                <a:ea typeface="Times New Roman" panose="02020603050405020304" pitchFamily="18" charset="0"/>
              </a:rPr>
              <a:t>Chỉnh sửa</a:t>
            </a:r>
            <a:r>
              <a:rPr lang="en-US">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pic>
        <p:nvPicPr>
          <p:cNvPr id="819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696190"/>
            <a:ext cx="4345142" cy="314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11756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3" name="Rectangle 2"/>
          <p:cNvSpPr/>
          <p:nvPr/>
        </p:nvSpPr>
        <p:spPr>
          <a:xfrm>
            <a:off x="467591" y="507799"/>
            <a:ext cx="2990144" cy="1169551"/>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thêm mới</a:t>
            </a:r>
            <a:r>
              <a:rPr lang="vi-VN">
                <a:latin typeface="Times New Roman" panose="02020603050405020304" pitchFamily="18" charset="0"/>
                <a:ea typeface="Times New Roman" panose="02020603050405020304" pitchFamily="18" charset="0"/>
              </a:rPr>
              <a:t> nhân viên</a:t>
            </a:r>
            <a:r>
              <a:rPr lang="en-US">
                <a:latin typeface="Times New Roman" panose="02020603050405020304" pitchFamily="18" charset="0"/>
                <a:ea typeface="Times New Roman" panose="02020603050405020304" pitchFamily="18" charset="0"/>
              </a:rPr>
              <a:t> sau khi </a:t>
            </a:r>
            <a:r>
              <a:rPr lang="vi-VN">
                <a:latin typeface="Times New Roman" panose="02020603050405020304" pitchFamily="18" charset="0"/>
                <a:ea typeface="Times New Roman" panose="02020603050405020304" pitchFamily="18" charset="0"/>
              </a:rPr>
              <a:t>thêm mới </a:t>
            </a:r>
            <a:r>
              <a:rPr lang="en-US">
                <a:latin typeface="Times New Roman" panose="02020603050405020304" pitchFamily="18" charset="0"/>
                <a:ea typeface="Times New Roman" panose="02020603050405020304" pitchFamily="18" charset="0"/>
              </a:rPr>
              <a:t>thành công sẽ hiển thị </a:t>
            </a:r>
            <a:r>
              <a:rPr lang="vi-VN">
                <a:latin typeface="Times New Roman" panose="02020603050405020304" pitchFamily="18" charset="0"/>
                <a:ea typeface="Times New Roman" panose="02020603050405020304" pitchFamily="18" charset="0"/>
              </a:rPr>
              <a:t>về trang quản lý nhân viên</a:t>
            </a:r>
            <a:r>
              <a:rPr lang="en-US">
                <a:latin typeface="Times New Roman" panose="02020603050405020304" pitchFamily="18" charset="0"/>
                <a:ea typeface="Times New Roman" panose="02020603050405020304" pitchFamily="18" charset="0"/>
              </a:rPr>
              <a:t>. Bạn chỉ cần gõ bằng cách nhập vào các thuộc tính rồi nhấn nút “</a:t>
            </a:r>
            <a:r>
              <a:rPr lang="vi-VN">
                <a:latin typeface="Times New Roman" panose="02020603050405020304" pitchFamily="18" charset="0"/>
                <a:ea typeface="Times New Roman" panose="02020603050405020304" pitchFamily="18" charset="0"/>
              </a:rPr>
              <a:t>Thêm mới</a:t>
            </a:r>
            <a:r>
              <a:rPr lang="en-US">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pic>
        <p:nvPicPr>
          <p:cNvPr id="921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0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72173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2" name="Rectangle 1"/>
          <p:cNvSpPr/>
          <p:nvPr/>
        </p:nvSpPr>
        <p:spPr>
          <a:xfrm>
            <a:off x="384464" y="507799"/>
            <a:ext cx="3144993" cy="1436291"/>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2.2.5 Trang</a:t>
            </a:r>
            <a:r>
              <a:rPr lang="vi-VN" b="1">
                <a:latin typeface="Times New Roman" panose="02020603050405020304" pitchFamily="18" charset="0"/>
                <a:ea typeface="Times New Roman" panose="02020603050405020304" pitchFamily="18" charset="0"/>
              </a:rPr>
              <a:t> quản lý danh sách nhà xuất bản</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này sẽ hiển thị danh sách nhà xuất bản. Nếu muốn thêm, sửa hoặc xóa bấm vào nút “Thêm”, “Sửa” hoặc “Xóa” bên công cụ. </a:t>
            </a:r>
            <a:endParaRPr lang="en-GB" sz="1200">
              <a:effectLst/>
              <a:latin typeface="Times New Roman" panose="02020603050405020304" pitchFamily="18" charset="0"/>
              <a:ea typeface="Times New Roman" panose="02020603050405020304" pitchFamily="18" charset="0"/>
            </a:endParaRPr>
          </a:p>
        </p:txBody>
      </p:sp>
      <p:pic>
        <p:nvPicPr>
          <p:cNvPr id="1024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3"/>
            <a:ext cx="4283100"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93176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3" name="Rectangle 2"/>
          <p:cNvSpPr/>
          <p:nvPr/>
        </p:nvSpPr>
        <p:spPr>
          <a:xfrm>
            <a:off x="457200" y="521316"/>
            <a:ext cx="2938492" cy="1384995"/>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chỉnh sửa</a:t>
            </a:r>
            <a:r>
              <a:rPr lang="vi-VN">
                <a:latin typeface="Times New Roman" panose="02020603050405020304" pitchFamily="18" charset="0"/>
                <a:ea typeface="Times New Roman" panose="02020603050405020304" pitchFamily="18" charset="0"/>
              </a:rPr>
              <a:t> nhà xuất bản</a:t>
            </a:r>
            <a:r>
              <a:rPr lang="en-US">
                <a:latin typeface="Times New Roman" panose="02020603050405020304" pitchFamily="18" charset="0"/>
                <a:ea typeface="Times New Roman" panose="02020603050405020304" pitchFamily="18" charset="0"/>
              </a:rPr>
              <a:t> sau khi </a:t>
            </a:r>
            <a:r>
              <a:rPr lang="vi-VN">
                <a:latin typeface="Times New Roman" panose="02020603050405020304" pitchFamily="18" charset="0"/>
                <a:ea typeface="Times New Roman" panose="02020603050405020304" pitchFamily="18" charset="0"/>
              </a:rPr>
              <a:t>sửa </a:t>
            </a:r>
            <a:r>
              <a:rPr lang="en-US">
                <a:latin typeface="Times New Roman" panose="02020603050405020304" pitchFamily="18" charset="0"/>
                <a:ea typeface="Times New Roman" panose="02020603050405020304" pitchFamily="18" charset="0"/>
              </a:rPr>
              <a:t>thành công sẽ hiển thị </a:t>
            </a:r>
            <a:r>
              <a:rPr lang="vi-VN">
                <a:latin typeface="Times New Roman" panose="02020603050405020304" pitchFamily="18" charset="0"/>
                <a:ea typeface="Times New Roman" panose="02020603050405020304" pitchFamily="18" charset="0"/>
              </a:rPr>
              <a:t>về trang quản lý nhà xuất bản</a:t>
            </a:r>
            <a:r>
              <a:rPr lang="en-US">
                <a:latin typeface="Times New Roman" panose="02020603050405020304" pitchFamily="18" charset="0"/>
                <a:ea typeface="Times New Roman" panose="02020603050405020304" pitchFamily="18" charset="0"/>
              </a:rPr>
              <a:t>. Bạn chỉ cần gõ bằng cách nhập vào các thuộc tính rồi nhấn nút “</a:t>
            </a:r>
            <a:r>
              <a:rPr lang="vi-VN">
                <a:latin typeface="Times New Roman" panose="02020603050405020304" pitchFamily="18" charset="0"/>
                <a:ea typeface="Times New Roman" panose="02020603050405020304" pitchFamily="18" charset="0"/>
              </a:rPr>
              <a:t>Chỉnh sửa</a:t>
            </a:r>
            <a:r>
              <a:rPr lang="en-US">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pic>
        <p:nvPicPr>
          <p:cNvPr id="1126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25868"/>
            <a:ext cx="4283100" cy="308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2862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2" name="Rectangle 1"/>
          <p:cNvSpPr/>
          <p:nvPr/>
        </p:nvSpPr>
        <p:spPr>
          <a:xfrm>
            <a:off x="426027" y="507799"/>
            <a:ext cx="2969665" cy="1384995"/>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thêm mới</a:t>
            </a:r>
            <a:r>
              <a:rPr lang="vi-VN">
                <a:latin typeface="Times New Roman" panose="02020603050405020304" pitchFamily="18" charset="0"/>
                <a:ea typeface="Times New Roman" panose="02020603050405020304" pitchFamily="18" charset="0"/>
              </a:rPr>
              <a:t> nhà xuất bản</a:t>
            </a:r>
            <a:r>
              <a:rPr lang="en-US">
                <a:latin typeface="Times New Roman" panose="02020603050405020304" pitchFamily="18" charset="0"/>
                <a:ea typeface="Times New Roman" panose="02020603050405020304" pitchFamily="18" charset="0"/>
              </a:rPr>
              <a:t> sau khi </a:t>
            </a:r>
            <a:r>
              <a:rPr lang="vi-VN">
                <a:latin typeface="Times New Roman" panose="02020603050405020304" pitchFamily="18" charset="0"/>
                <a:ea typeface="Times New Roman" panose="02020603050405020304" pitchFamily="18" charset="0"/>
              </a:rPr>
              <a:t>thêm mới </a:t>
            </a:r>
            <a:r>
              <a:rPr lang="en-US">
                <a:latin typeface="Times New Roman" panose="02020603050405020304" pitchFamily="18" charset="0"/>
                <a:ea typeface="Times New Roman" panose="02020603050405020304" pitchFamily="18" charset="0"/>
              </a:rPr>
              <a:t>thành công sẽ hiển thị </a:t>
            </a:r>
            <a:r>
              <a:rPr lang="vi-VN">
                <a:latin typeface="Times New Roman" panose="02020603050405020304" pitchFamily="18" charset="0"/>
                <a:ea typeface="Times New Roman" panose="02020603050405020304" pitchFamily="18" charset="0"/>
              </a:rPr>
              <a:t>về trang quản lý nhà xuất bản</a:t>
            </a:r>
            <a:r>
              <a:rPr lang="en-US">
                <a:latin typeface="Times New Roman" panose="02020603050405020304" pitchFamily="18" charset="0"/>
                <a:ea typeface="Times New Roman" panose="02020603050405020304" pitchFamily="18" charset="0"/>
              </a:rPr>
              <a:t>. Bạn chỉ cần gõ bằng cách nhập vào các thuộc tính rồi nhấn nút “</a:t>
            </a:r>
            <a:r>
              <a:rPr lang="vi-VN">
                <a:latin typeface="Times New Roman" panose="02020603050405020304" pitchFamily="18" charset="0"/>
                <a:ea typeface="Times New Roman" panose="02020603050405020304" pitchFamily="18" charset="0"/>
              </a:rPr>
              <a:t>Thêm mới</a:t>
            </a:r>
            <a:r>
              <a:rPr lang="en-US">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28725"/>
            <a:ext cx="4283100" cy="310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40211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3" name="Rectangle 2"/>
          <p:cNvSpPr/>
          <p:nvPr/>
        </p:nvSpPr>
        <p:spPr>
          <a:xfrm>
            <a:off x="457200" y="507799"/>
            <a:ext cx="2938492" cy="1436291"/>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2.2.6 Trang</a:t>
            </a:r>
            <a:r>
              <a:rPr lang="vi-VN" b="1">
                <a:latin typeface="Times New Roman" panose="02020603050405020304" pitchFamily="18" charset="0"/>
                <a:ea typeface="Times New Roman" panose="02020603050405020304" pitchFamily="18" charset="0"/>
              </a:rPr>
              <a:t> quản lý danh sách quản trị viên</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này sẽ hiển thị danh sách quản trị viên. Nếu muốn thêm, sửa hoặc xóa bấm vào nút “Thêm”, “Sửa” hoặc “Xóa” bên công cụ. </a:t>
            </a:r>
            <a:endParaRPr lang="en-GB" sz="1200">
              <a:effectLst/>
              <a:latin typeface="Times New Roman" panose="02020603050405020304" pitchFamily="18" charset="0"/>
              <a:ea typeface="Times New Roman" panose="02020603050405020304" pitchFamily="18" charset="0"/>
            </a:endParaRPr>
          </a:p>
        </p:txBody>
      </p:sp>
      <p:pic>
        <p:nvPicPr>
          <p:cNvPr id="1331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28725"/>
            <a:ext cx="4283100" cy="307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9527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2" name="Rectangle 1"/>
          <p:cNvSpPr/>
          <p:nvPr/>
        </p:nvSpPr>
        <p:spPr>
          <a:xfrm>
            <a:off x="405245" y="470761"/>
            <a:ext cx="3124212" cy="1169551"/>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ta sửa đổi thông tin tài khoản cũng như password, tên đăng nhập của tài khoản đó</a:t>
            </a:r>
            <a:r>
              <a:rPr lang="vi-VN">
                <a:latin typeface="Times New Roman" panose="02020603050405020304" pitchFamily="18" charset="0"/>
                <a:ea typeface="Times New Roman" panose="02020603050405020304" pitchFamily="18" charset="0"/>
              </a:rPr>
              <a:t>. Bạn chỉ cần gõ bằng cách nhập vào các thuộc tính rồi nhấn nút “Chỉnh sửa”. </a:t>
            </a:r>
            <a:endParaRPr lang="en-GB" sz="1200">
              <a:effectLst/>
              <a:latin typeface="Times New Roman" panose="02020603050405020304" pitchFamily="18" charset="0"/>
              <a:ea typeface="Times New Roman" panose="02020603050405020304" pitchFamily="18" charset="0"/>
            </a:endParaRPr>
          </a:p>
        </p:txBody>
      </p:sp>
      <p:pic>
        <p:nvPicPr>
          <p:cNvPr id="1433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438"/>
            <a:ext cx="4283100" cy="310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3593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3" name="Rectangle 2"/>
          <p:cNvSpPr/>
          <p:nvPr/>
        </p:nvSpPr>
        <p:spPr>
          <a:xfrm>
            <a:off x="394854" y="507799"/>
            <a:ext cx="3134603" cy="1169551"/>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thêm mới</a:t>
            </a:r>
            <a:r>
              <a:rPr lang="vi-VN">
                <a:latin typeface="Times New Roman" panose="02020603050405020304" pitchFamily="18" charset="0"/>
                <a:ea typeface="Times New Roman" panose="02020603050405020304" pitchFamily="18" charset="0"/>
              </a:rPr>
              <a:t> quản trị viên</a:t>
            </a:r>
            <a:r>
              <a:rPr lang="en-US">
                <a:latin typeface="Times New Roman" panose="02020603050405020304" pitchFamily="18" charset="0"/>
                <a:ea typeface="Times New Roman" panose="02020603050405020304" pitchFamily="18" charset="0"/>
              </a:rPr>
              <a:t> sau khi </a:t>
            </a:r>
            <a:r>
              <a:rPr lang="vi-VN">
                <a:latin typeface="Times New Roman" panose="02020603050405020304" pitchFamily="18" charset="0"/>
                <a:ea typeface="Times New Roman" panose="02020603050405020304" pitchFamily="18" charset="0"/>
              </a:rPr>
              <a:t>thêm mới </a:t>
            </a:r>
            <a:r>
              <a:rPr lang="en-US">
                <a:latin typeface="Times New Roman" panose="02020603050405020304" pitchFamily="18" charset="0"/>
                <a:ea typeface="Times New Roman" panose="02020603050405020304" pitchFamily="18" charset="0"/>
              </a:rPr>
              <a:t>thành công sẽ hiển thị </a:t>
            </a:r>
            <a:r>
              <a:rPr lang="vi-VN">
                <a:latin typeface="Times New Roman" panose="02020603050405020304" pitchFamily="18" charset="0"/>
                <a:ea typeface="Times New Roman" panose="02020603050405020304" pitchFamily="18" charset="0"/>
              </a:rPr>
              <a:t>về trang quản lý quản trị viên</a:t>
            </a:r>
            <a:r>
              <a:rPr lang="en-US">
                <a:latin typeface="Times New Roman" panose="02020603050405020304" pitchFamily="18" charset="0"/>
                <a:ea typeface="Times New Roman" panose="02020603050405020304" pitchFamily="18" charset="0"/>
              </a:rPr>
              <a:t>. Bạn chỉ cần gõ bằng cách nhập vào các thuộc tính rồi nhấn nút “</a:t>
            </a:r>
            <a:r>
              <a:rPr lang="vi-VN">
                <a:latin typeface="Times New Roman" panose="02020603050405020304" pitchFamily="18" charset="0"/>
                <a:ea typeface="Times New Roman" panose="02020603050405020304" pitchFamily="18" charset="0"/>
              </a:rPr>
              <a:t>Thêm mới</a:t>
            </a:r>
            <a:r>
              <a:rPr lang="en-US">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pic>
        <p:nvPicPr>
          <p:cNvPr id="1536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503" y="744863"/>
            <a:ext cx="4275703" cy="307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04363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2" name="Rectangle 1"/>
          <p:cNvSpPr/>
          <p:nvPr/>
        </p:nvSpPr>
        <p:spPr>
          <a:xfrm>
            <a:off x="426027" y="507799"/>
            <a:ext cx="3103430" cy="1436291"/>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2.2.7 Trang</a:t>
            </a:r>
            <a:r>
              <a:rPr lang="vi-VN" b="1">
                <a:latin typeface="Times New Roman" panose="02020603050405020304" pitchFamily="18" charset="0"/>
                <a:ea typeface="Times New Roman" panose="02020603050405020304" pitchFamily="18" charset="0"/>
              </a:rPr>
              <a:t> quản lý chương trình khuyến mãi</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này sẽ hiển thị danh sách chương trình khuyến mãi. Nếu muốn thêm, sửa hoặc xóa bấm vào nút “Thêm”, “Sửa” hoặc “Xóa” bên công cụ. </a:t>
            </a:r>
            <a:endParaRPr lang="en-GB" sz="1200">
              <a:effectLst/>
              <a:latin typeface="Times New Roman" panose="02020603050405020304" pitchFamily="18" charset="0"/>
              <a:ea typeface="Times New Roman" panose="02020603050405020304" pitchFamily="18" charset="0"/>
            </a:endParaRPr>
          </a:p>
        </p:txBody>
      </p:sp>
      <p:pic>
        <p:nvPicPr>
          <p:cNvPr id="1638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44863"/>
            <a:ext cx="4283100" cy="30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3083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sp>
        <p:nvSpPr>
          <p:cNvPr id="3" name="Rectangle 2"/>
          <p:cNvSpPr/>
          <p:nvPr/>
        </p:nvSpPr>
        <p:spPr>
          <a:xfrm>
            <a:off x="436418" y="507799"/>
            <a:ext cx="3093039" cy="1384995"/>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chỉnh sửa</a:t>
            </a:r>
            <a:r>
              <a:rPr lang="vi-VN">
                <a:latin typeface="Times New Roman" panose="02020603050405020304" pitchFamily="18" charset="0"/>
                <a:ea typeface="Times New Roman" panose="02020603050405020304" pitchFamily="18" charset="0"/>
              </a:rPr>
              <a:t> chương trình khuyến mãi</a:t>
            </a:r>
            <a:r>
              <a:rPr lang="en-US">
                <a:latin typeface="Times New Roman" panose="02020603050405020304" pitchFamily="18" charset="0"/>
                <a:ea typeface="Times New Roman" panose="02020603050405020304" pitchFamily="18" charset="0"/>
              </a:rPr>
              <a:t> sau khi </a:t>
            </a:r>
            <a:r>
              <a:rPr lang="vi-VN">
                <a:latin typeface="Times New Roman" panose="02020603050405020304" pitchFamily="18" charset="0"/>
                <a:ea typeface="Times New Roman" panose="02020603050405020304" pitchFamily="18" charset="0"/>
              </a:rPr>
              <a:t>sửa </a:t>
            </a:r>
            <a:r>
              <a:rPr lang="en-US">
                <a:latin typeface="Times New Roman" panose="02020603050405020304" pitchFamily="18" charset="0"/>
                <a:ea typeface="Times New Roman" panose="02020603050405020304" pitchFamily="18" charset="0"/>
              </a:rPr>
              <a:t>thành công sẽ hiển thị </a:t>
            </a:r>
            <a:r>
              <a:rPr lang="vi-VN">
                <a:latin typeface="Times New Roman" panose="02020603050405020304" pitchFamily="18" charset="0"/>
                <a:ea typeface="Times New Roman" panose="02020603050405020304" pitchFamily="18" charset="0"/>
              </a:rPr>
              <a:t>về trang quản lý chương trình khuyến mãi</a:t>
            </a:r>
            <a:r>
              <a:rPr lang="en-US">
                <a:latin typeface="Times New Roman" panose="02020603050405020304" pitchFamily="18" charset="0"/>
                <a:ea typeface="Times New Roman" panose="02020603050405020304" pitchFamily="18" charset="0"/>
              </a:rPr>
              <a:t>. Bạn chỉ cần gõ bằng cách nhập vào các thuộc tính rồi nhấn nút “</a:t>
            </a:r>
            <a:r>
              <a:rPr lang="vi-VN">
                <a:latin typeface="Times New Roman" panose="02020603050405020304" pitchFamily="18" charset="0"/>
                <a:ea typeface="Times New Roman" panose="02020603050405020304" pitchFamily="18" charset="0"/>
              </a:rPr>
              <a:t>Chỉnh sửa</a:t>
            </a:r>
            <a:r>
              <a:rPr lang="en-US">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pic>
        <p:nvPicPr>
          <p:cNvPr id="1741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714694"/>
            <a:ext cx="4283100"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4592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104" name="Google Shape;104;p17"/>
          <p:cNvGrpSpPr/>
          <p:nvPr/>
        </p:nvGrpSpPr>
        <p:grpSpPr>
          <a:xfrm>
            <a:off x="8281976" y="897155"/>
            <a:ext cx="214813" cy="208438"/>
            <a:chOff x="6807900" y="2636450"/>
            <a:chExt cx="102600" cy="9955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Table 3"/>
          <p:cNvGraphicFramePr>
            <a:graphicFrameLocks noGrp="1"/>
          </p:cNvGraphicFramePr>
          <p:nvPr>
            <p:extLst>
              <p:ext uri="{D42A27DB-BD31-4B8C-83A1-F6EECF244321}">
                <p14:modId xmlns:p14="http://schemas.microsoft.com/office/powerpoint/2010/main" val="3630343267"/>
              </p:ext>
            </p:extLst>
          </p:nvPr>
        </p:nvGraphicFramePr>
        <p:xfrm>
          <a:off x="1159256" y="870472"/>
          <a:ext cx="6624320" cy="1798320"/>
        </p:xfrm>
        <a:graphic>
          <a:graphicData uri="http://schemas.openxmlformats.org/drawingml/2006/table">
            <a:tbl>
              <a:tblPr firstRow="1" firstCol="1" lastRow="1" lastCol="1" bandRow="1" bandCol="1">
                <a:tableStyleId>{9D576214-869C-484A-B055-DCC70B63D459}</a:tableStyleId>
              </a:tblPr>
              <a:tblGrid>
                <a:gridCol w="2028190">
                  <a:extLst>
                    <a:ext uri="{9D8B030D-6E8A-4147-A177-3AD203B41FA5}">
                      <a16:colId xmlns:a16="http://schemas.microsoft.com/office/drawing/2014/main" val="475601080"/>
                    </a:ext>
                  </a:extLst>
                </a:gridCol>
                <a:gridCol w="1039495">
                  <a:extLst>
                    <a:ext uri="{9D8B030D-6E8A-4147-A177-3AD203B41FA5}">
                      <a16:colId xmlns:a16="http://schemas.microsoft.com/office/drawing/2014/main" val="882449666"/>
                    </a:ext>
                  </a:extLst>
                </a:gridCol>
                <a:gridCol w="1094105">
                  <a:extLst>
                    <a:ext uri="{9D8B030D-6E8A-4147-A177-3AD203B41FA5}">
                      <a16:colId xmlns:a16="http://schemas.microsoft.com/office/drawing/2014/main" val="2176333586"/>
                    </a:ext>
                  </a:extLst>
                </a:gridCol>
                <a:gridCol w="1231265">
                  <a:extLst>
                    <a:ext uri="{9D8B030D-6E8A-4147-A177-3AD203B41FA5}">
                      <a16:colId xmlns:a16="http://schemas.microsoft.com/office/drawing/2014/main" val="4285911525"/>
                    </a:ext>
                  </a:extLst>
                </a:gridCol>
                <a:gridCol w="1231265">
                  <a:extLst>
                    <a:ext uri="{9D8B030D-6E8A-4147-A177-3AD203B41FA5}">
                      <a16:colId xmlns:a16="http://schemas.microsoft.com/office/drawing/2014/main" val="776591219"/>
                    </a:ext>
                  </a:extLst>
                </a:gridCol>
              </a:tblGrid>
              <a:tr h="0">
                <a:tc>
                  <a:txBody>
                    <a:bodyPr/>
                    <a:lstStyle/>
                    <a:p>
                      <a:pPr algn="ctr">
                        <a:spcAft>
                          <a:spcPts val="400"/>
                        </a:spcAft>
                      </a:pPr>
                      <a:r>
                        <a:rPr lang="en-US" sz="1400">
                          <a:effectLst/>
                        </a:rPr>
                        <a:t>Tên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Mô tả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Tên thuộc tính</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Ý nghĩa</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Kiểu dữ liệu</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42815808"/>
                  </a:ext>
                </a:extLst>
              </a:tr>
              <a:tr h="0">
                <a:tc rowSpan="3">
                  <a:txBody>
                    <a:bodyPr/>
                    <a:lstStyle/>
                    <a:p>
                      <a:pPr algn="ctr">
                        <a:spcAft>
                          <a:spcPts val="400"/>
                        </a:spcAft>
                      </a:pPr>
                      <a:r>
                        <a:rPr lang="en-US" sz="2000">
                          <a:effectLst/>
                        </a:rPr>
                        <a:t>CTKHUYENMAI</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rowSpan="3">
                  <a:txBody>
                    <a:bodyPr/>
                    <a:lstStyle/>
                    <a:p>
                      <a:pPr algn="ctr">
                        <a:spcAft>
                          <a:spcPts val="400"/>
                        </a:spcAft>
                      </a:pPr>
                      <a:r>
                        <a:rPr lang="en-US" sz="1800">
                          <a:effectLst/>
                        </a:rPr>
                        <a:t>Mô tả chương trình khuyến mãi</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MAKM</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Mã khuyến mãi (khóa chính)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Char(10)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8359106"/>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TENKM</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Tên khuyến mãi</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Nvarchar(100)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91175915"/>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GIAMGIA</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Giảm giá</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Float</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5923895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90333165"/>
              </p:ext>
            </p:extLst>
          </p:nvPr>
        </p:nvGraphicFramePr>
        <p:xfrm>
          <a:off x="1259268" y="3303483"/>
          <a:ext cx="6424295" cy="1066800"/>
        </p:xfrm>
        <a:graphic>
          <a:graphicData uri="http://schemas.openxmlformats.org/drawingml/2006/table">
            <a:tbl>
              <a:tblPr firstRow="1" firstCol="1" lastRow="1" lastCol="1" bandRow="1" bandCol="1">
                <a:tableStyleId>{9D576214-869C-484A-B055-DCC70B63D459}</a:tableStyleId>
              </a:tblPr>
              <a:tblGrid>
                <a:gridCol w="1284605">
                  <a:extLst>
                    <a:ext uri="{9D8B030D-6E8A-4147-A177-3AD203B41FA5}">
                      <a16:colId xmlns:a16="http://schemas.microsoft.com/office/drawing/2014/main" val="938630093"/>
                    </a:ext>
                  </a:extLst>
                </a:gridCol>
                <a:gridCol w="1284605">
                  <a:extLst>
                    <a:ext uri="{9D8B030D-6E8A-4147-A177-3AD203B41FA5}">
                      <a16:colId xmlns:a16="http://schemas.microsoft.com/office/drawing/2014/main" val="653514808"/>
                    </a:ext>
                  </a:extLst>
                </a:gridCol>
                <a:gridCol w="1284605">
                  <a:extLst>
                    <a:ext uri="{9D8B030D-6E8A-4147-A177-3AD203B41FA5}">
                      <a16:colId xmlns:a16="http://schemas.microsoft.com/office/drawing/2014/main" val="3002720894"/>
                    </a:ext>
                  </a:extLst>
                </a:gridCol>
                <a:gridCol w="1285240">
                  <a:extLst>
                    <a:ext uri="{9D8B030D-6E8A-4147-A177-3AD203B41FA5}">
                      <a16:colId xmlns:a16="http://schemas.microsoft.com/office/drawing/2014/main" val="2791156204"/>
                    </a:ext>
                  </a:extLst>
                </a:gridCol>
                <a:gridCol w="1285240">
                  <a:extLst>
                    <a:ext uri="{9D8B030D-6E8A-4147-A177-3AD203B41FA5}">
                      <a16:colId xmlns:a16="http://schemas.microsoft.com/office/drawing/2014/main" val="395422483"/>
                    </a:ext>
                  </a:extLst>
                </a:gridCol>
              </a:tblGrid>
              <a:tr h="0">
                <a:tc>
                  <a:txBody>
                    <a:bodyPr/>
                    <a:lstStyle/>
                    <a:p>
                      <a:pPr algn="ctr">
                        <a:spcAft>
                          <a:spcPts val="400"/>
                        </a:spcAft>
                      </a:pPr>
                      <a:r>
                        <a:rPr lang="en-US" sz="1400">
                          <a:effectLst/>
                        </a:rPr>
                        <a:t>Tên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Mô tả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Tên thuộc tính</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Ý nghĩa</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Kiểu dữ liệu</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987005374"/>
                  </a:ext>
                </a:extLst>
              </a:tr>
              <a:tr h="0">
                <a:tc rowSpan="3">
                  <a:txBody>
                    <a:bodyPr/>
                    <a:lstStyle/>
                    <a:p>
                      <a:pPr algn="ctr">
                        <a:spcAft>
                          <a:spcPts val="400"/>
                        </a:spcAft>
                      </a:pPr>
                      <a:r>
                        <a:rPr lang="en-US" sz="2000">
                          <a:effectLst/>
                        </a:rPr>
                        <a:t>QUANTRI</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rowSpan="3">
                  <a:txBody>
                    <a:bodyPr/>
                    <a:lstStyle/>
                    <a:p>
                      <a:pPr algn="ctr">
                        <a:spcAft>
                          <a:spcPts val="400"/>
                        </a:spcAft>
                      </a:pPr>
                      <a:r>
                        <a:rPr lang="en-US" sz="1800">
                          <a:effectLst/>
                        </a:rPr>
                        <a:t>Mô tả thông tin quản trị</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EMAIL</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Email (khóa chính)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Varchar(30)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36703558"/>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MATKHAU</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Mật khẩu</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Varchar(100)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96645950"/>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TENHIENTHI</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Tên hiển thị</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Nvarchar(50)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16108222"/>
                  </a:ext>
                </a:extLst>
              </a:tr>
            </a:tbl>
          </a:graphicData>
        </a:graphic>
      </p:graphicFrame>
      <p:sp>
        <p:nvSpPr>
          <p:cNvPr id="8" name="Rectangle 2"/>
          <p:cNvSpPr>
            <a:spLocks noChangeArrowheads="1"/>
          </p:cNvSpPr>
          <p:nvPr/>
        </p:nvSpPr>
        <p:spPr bwMode="auto">
          <a:xfrm>
            <a:off x="532517" y="471545"/>
            <a:ext cx="4801314"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CTKHUYENMAI (</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MAKM,</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TENKM, GIAMGIA)</a:t>
            </a:r>
            <a:endParaRPr kumimoji="0" lang="en-GB" altLang="en-US" sz="800" b="0" i="0" u="none" strike="noStrike" cap="none" normalizeH="0" baseline="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GB" altLang="en-US" sz="800" b="0" i="0" u="none" strike="noStrike" cap="none" normalizeH="0" baseline="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532517" y="2832249"/>
            <a:ext cx="3938899" cy="307777"/>
          </a:xfrm>
          <a:prstGeom prst="rect">
            <a:avLst/>
          </a:prstGeom>
        </p:spPr>
        <p:txBody>
          <a:bodyPr wrap="none">
            <a:spAutoFit/>
          </a:bodyPr>
          <a:lstStyle/>
          <a:p>
            <a:pPr algn="just">
              <a:spcAft>
                <a:spcPts val="400"/>
              </a:spcAft>
            </a:pPr>
            <a:r>
              <a:rPr lang="en-US">
                <a:latin typeface="Times New Roman" panose="02020603050405020304" pitchFamily="18" charset="0"/>
                <a:ea typeface="Times New Roman" panose="02020603050405020304" pitchFamily="18" charset="0"/>
              </a:rPr>
              <a:t>QUANTRI (</a:t>
            </a:r>
            <a:r>
              <a:rPr lang="en-US" b="1" u="sng">
                <a:latin typeface="Times New Roman" panose="02020603050405020304" pitchFamily="18" charset="0"/>
                <a:ea typeface="Times New Roman" panose="02020603050405020304" pitchFamily="18" charset="0"/>
              </a:rPr>
              <a:t>EMAIL</a:t>
            </a:r>
            <a:r>
              <a:rPr lang="en-US">
                <a:latin typeface="Times New Roman" panose="02020603050405020304" pitchFamily="18" charset="0"/>
                <a:ea typeface="Times New Roman" panose="02020603050405020304" pitchFamily="18" charset="0"/>
              </a:rPr>
              <a:t>, MATKHAU, TENHIENTHI)</a:t>
            </a:r>
            <a:endParaRPr lang="en-GB"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666972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2" name="Rectangle 1"/>
          <p:cNvSpPr/>
          <p:nvPr/>
        </p:nvSpPr>
        <p:spPr>
          <a:xfrm>
            <a:off x="415636" y="507799"/>
            <a:ext cx="3113821" cy="1384995"/>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thêm mới</a:t>
            </a:r>
            <a:r>
              <a:rPr lang="vi-VN">
                <a:latin typeface="Times New Roman" panose="02020603050405020304" pitchFamily="18" charset="0"/>
                <a:ea typeface="Times New Roman" panose="02020603050405020304" pitchFamily="18" charset="0"/>
              </a:rPr>
              <a:t> chương trình khuyến mãi </a:t>
            </a:r>
            <a:r>
              <a:rPr lang="en-US">
                <a:latin typeface="Times New Roman" panose="02020603050405020304" pitchFamily="18" charset="0"/>
                <a:ea typeface="Times New Roman" panose="02020603050405020304" pitchFamily="18" charset="0"/>
              </a:rPr>
              <a:t>sau khi </a:t>
            </a:r>
            <a:r>
              <a:rPr lang="vi-VN">
                <a:latin typeface="Times New Roman" panose="02020603050405020304" pitchFamily="18" charset="0"/>
                <a:ea typeface="Times New Roman" panose="02020603050405020304" pitchFamily="18" charset="0"/>
              </a:rPr>
              <a:t>thêm mới </a:t>
            </a:r>
            <a:r>
              <a:rPr lang="en-US">
                <a:latin typeface="Times New Roman" panose="02020603050405020304" pitchFamily="18" charset="0"/>
                <a:ea typeface="Times New Roman" panose="02020603050405020304" pitchFamily="18" charset="0"/>
              </a:rPr>
              <a:t>thành công sẽ hiển thị </a:t>
            </a:r>
            <a:r>
              <a:rPr lang="vi-VN">
                <a:latin typeface="Times New Roman" panose="02020603050405020304" pitchFamily="18" charset="0"/>
                <a:ea typeface="Times New Roman" panose="02020603050405020304" pitchFamily="18" charset="0"/>
              </a:rPr>
              <a:t>về trang quản lý chương trình khuyến mãi</a:t>
            </a:r>
            <a:r>
              <a:rPr lang="en-US">
                <a:latin typeface="Times New Roman" panose="02020603050405020304" pitchFamily="18" charset="0"/>
                <a:ea typeface="Times New Roman" panose="02020603050405020304" pitchFamily="18" charset="0"/>
              </a:rPr>
              <a:t>. Bạn chỉ cần gõ bằng cách nhập vào các thuộc tính rồi nhấn nút “</a:t>
            </a:r>
            <a:r>
              <a:rPr lang="vi-VN">
                <a:latin typeface="Times New Roman" panose="02020603050405020304" pitchFamily="18" charset="0"/>
                <a:ea typeface="Times New Roman" panose="02020603050405020304" pitchFamily="18" charset="0"/>
              </a:rPr>
              <a:t>Thêm mới</a:t>
            </a:r>
            <a:r>
              <a:rPr lang="en-US">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pic>
        <p:nvPicPr>
          <p:cNvPr id="1843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11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79087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
        <p:nvSpPr>
          <p:cNvPr id="3" name="Rectangle 2"/>
          <p:cNvSpPr/>
          <p:nvPr/>
        </p:nvSpPr>
        <p:spPr>
          <a:xfrm>
            <a:off x="446809" y="507799"/>
            <a:ext cx="3082648" cy="1220847"/>
          </a:xfrm>
          <a:prstGeom prst="rect">
            <a:avLst/>
          </a:prstGeom>
        </p:spPr>
        <p:txBody>
          <a:bodyPr wrap="square">
            <a:spAutoFit/>
          </a:bodyPr>
          <a:lstStyle/>
          <a:p>
            <a:pPr algn="just">
              <a:spcAft>
                <a:spcPts val="400"/>
              </a:spcAft>
            </a:pPr>
            <a:r>
              <a:rPr lang="en-US" b="1">
                <a:latin typeface="Times New Roman" panose="02020603050405020304" pitchFamily="18" charset="0"/>
                <a:ea typeface="Times New Roman" panose="02020603050405020304" pitchFamily="18" charset="0"/>
              </a:rPr>
              <a:t>2.2.8 Trang</a:t>
            </a:r>
            <a:r>
              <a:rPr lang="vi-VN" b="1">
                <a:latin typeface="Times New Roman" panose="02020603050405020304" pitchFamily="18" charset="0"/>
                <a:ea typeface="Times New Roman" panose="02020603050405020304" pitchFamily="18" charset="0"/>
              </a:rPr>
              <a:t> quản lý đơn đặt hàng</a:t>
            </a:r>
            <a:endParaRPr lang="en-GB" sz="1200">
              <a:latin typeface="Times New Roman" panose="02020603050405020304" pitchFamily="18" charset="0"/>
              <a:ea typeface="Times New Roman" panose="02020603050405020304" pitchFamily="18" charset="0"/>
            </a:endParaRPr>
          </a:p>
          <a:p>
            <a:pPr algn="just">
              <a:spcAft>
                <a:spcPts val="400"/>
              </a:spcAft>
            </a:pPr>
            <a:r>
              <a:rPr lang="vi-VN">
                <a:latin typeface="Times New Roman" panose="02020603050405020304" pitchFamily="18" charset="0"/>
                <a:ea typeface="Times New Roman" panose="02020603050405020304" pitchFamily="18" charset="0"/>
              </a:rPr>
              <a:t>Trang này sẽ hiển thị danh mục đơn đặt hàng. Nếu muốn xem chi tiết, sửa hoặc xóa bấm vào nút “Xem chi tiết”, “Duyệt đơn hàng” hoặc “Xóa” bên công cụ. </a:t>
            </a:r>
            <a:endParaRPr lang="en-GB" sz="1200">
              <a:effectLst/>
              <a:latin typeface="Times New Roman" panose="02020603050405020304" pitchFamily="18" charset="0"/>
              <a:ea typeface="Times New Roman" panose="02020603050405020304" pitchFamily="18" charset="0"/>
            </a:endParaRPr>
          </a:p>
        </p:txBody>
      </p:sp>
      <p:pic>
        <p:nvPicPr>
          <p:cNvPr id="1945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714694"/>
            <a:ext cx="4283100" cy="30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0713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2" name="Rectangle 1"/>
          <p:cNvSpPr/>
          <p:nvPr/>
        </p:nvSpPr>
        <p:spPr>
          <a:xfrm>
            <a:off x="394854" y="583642"/>
            <a:ext cx="3134603" cy="523220"/>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Xem chi tiết </a:t>
            </a:r>
            <a:r>
              <a:rPr lang="vi-VN">
                <a:latin typeface="Times New Roman" panose="02020603050405020304" pitchFamily="18" charset="0"/>
                <a:ea typeface="Times New Roman" panose="02020603050405020304" pitchFamily="18" charset="0"/>
              </a:rPr>
              <a:t>danh mục đơn đặt hàng.</a:t>
            </a:r>
            <a:endParaRPr lang="en-GB" sz="1200">
              <a:effectLst/>
              <a:latin typeface="Times New Roman" panose="02020603050405020304" pitchFamily="18" charset="0"/>
              <a:ea typeface="Times New Roman" panose="02020603050405020304" pitchFamily="18" charset="0"/>
            </a:endParaRPr>
          </a:p>
        </p:txBody>
      </p:sp>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7" y="728725"/>
            <a:ext cx="4283100" cy="310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5869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3591500" y="507800"/>
            <a:ext cx="4674514" cy="408250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787106" y="948699"/>
            <a:ext cx="4283100" cy="27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Raleway Light"/>
                <a:ea typeface="Raleway Light"/>
                <a:cs typeface="Raleway Light"/>
                <a:sym typeface="Raleway Light"/>
              </a:rPr>
              <a:t>Place your screenshot here</a:t>
            </a:r>
            <a:endParaRPr sz="1000">
              <a:solidFill>
                <a:srgbClr val="999999"/>
              </a:solidFill>
              <a:latin typeface="Raleway Light"/>
              <a:ea typeface="Raleway Light"/>
              <a:cs typeface="Raleway Light"/>
              <a:sym typeface="Raleway Light"/>
            </a:endParaRPr>
          </a:p>
        </p:txBody>
      </p:sp>
      <p:sp>
        <p:nvSpPr>
          <p:cNvPr id="352" name="Google Shape;352;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3" name="Rectangle 2"/>
          <p:cNvSpPr/>
          <p:nvPr/>
        </p:nvSpPr>
        <p:spPr>
          <a:xfrm>
            <a:off x="405245" y="507799"/>
            <a:ext cx="3124212" cy="1384995"/>
          </a:xfrm>
          <a:prstGeom prst="rect">
            <a:avLst/>
          </a:prstGeom>
        </p:spPr>
        <p:txBody>
          <a:bodyPr wrap="square">
            <a:spAutoFit/>
          </a:bodyPr>
          <a:lstStyle/>
          <a:p>
            <a:pPr algn="just">
              <a:spcAft>
                <a:spcPts val="400"/>
              </a:spcAft>
            </a:pPr>
            <a:r>
              <a:rPr lang="en-US">
                <a:latin typeface="Times New Roman" panose="02020603050405020304" pitchFamily="18" charset="0"/>
                <a:ea typeface="Times New Roman" panose="02020603050405020304" pitchFamily="18" charset="0"/>
              </a:rPr>
              <a:t>Trang này cho phép bạn </a:t>
            </a:r>
            <a:r>
              <a:rPr lang="vi-VN" b="1">
                <a:latin typeface="Times New Roman" panose="02020603050405020304" pitchFamily="18" charset="0"/>
                <a:ea typeface="Times New Roman" panose="02020603050405020304" pitchFamily="18" charset="0"/>
              </a:rPr>
              <a:t>Duyệt đơn hàng </a:t>
            </a:r>
            <a:r>
              <a:rPr lang="vi-VN">
                <a:latin typeface="Times New Roman" panose="02020603050405020304" pitchFamily="18" charset="0"/>
                <a:ea typeface="Times New Roman" panose="02020603050405020304" pitchFamily="18" charset="0"/>
              </a:rPr>
              <a:t>danh mục đơn đặt hàng</a:t>
            </a:r>
            <a:r>
              <a:rPr lang="en-US">
                <a:latin typeface="Times New Roman" panose="02020603050405020304" pitchFamily="18" charset="0"/>
                <a:ea typeface="Times New Roman" panose="02020603050405020304" pitchFamily="18" charset="0"/>
              </a:rPr>
              <a:t> sau khi </a:t>
            </a:r>
            <a:r>
              <a:rPr lang="vi-VN">
                <a:latin typeface="Times New Roman" panose="02020603050405020304" pitchFamily="18" charset="0"/>
                <a:ea typeface="Times New Roman" panose="02020603050405020304" pitchFamily="18" charset="0"/>
              </a:rPr>
              <a:t>duyệt </a:t>
            </a:r>
            <a:r>
              <a:rPr lang="en-US">
                <a:latin typeface="Times New Roman" panose="02020603050405020304" pitchFamily="18" charset="0"/>
                <a:ea typeface="Times New Roman" panose="02020603050405020304" pitchFamily="18" charset="0"/>
              </a:rPr>
              <a:t>thành công sẽ hiển thị </a:t>
            </a:r>
            <a:r>
              <a:rPr lang="vi-VN">
                <a:latin typeface="Times New Roman" panose="02020603050405020304" pitchFamily="18" charset="0"/>
                <a:ea typeface="Times New Roman" panose="02020603050405020304" pitchFamily="18" charset="0"/>
              </a:rPr>
              <a:t>về trang quản lý danh mục đơn hàng</a:t>
            </a:r>
            <a:r>
              <a:rPr lang="en-US">
                <a:latin typeface="Times New Roman" panose="02020603050405020304" pitchFamily="18" charset="0"/>
                <a:ea typeface="Times New Roman" panose="02020603050405020304" pitchFamily="18" charset="0"/>
              </a:rPr>
              <a:t>. Bạn chỉ cần </a:t>
            </a:r>
            <a:r>
              <a:rPr lang="vi-VN">
                <a:latin typeface="Times New Roman" panose="02020603050405020304" pitchFamily="18" charset="0"/>
                <a:ea typeface="Times New Roman" panose="02020603050405020304" pitchFamily="18" charset="0"/>
              </a:rPr>
              <a:t>chọn đúng tên nhân viên </a:t>
            </a:r>
            <a:r>
              <a:rPr lang="en-US">
                <a:latin typeface="Times New Roman" panose="02020603050405020304" pitchFamily="18" charset="0"/>
                <a:ea typeface="Times New Roman" panose="02020603050405020304" pitchFamily="18" charset="0"/>
              </a:rPr>
              <a:t>rồi nhấn nút “</a:t>
            </a:r>
            <a:r>
              <a:rPr lang="vi-VN">
                <a:latin typeface="Times New Roman" panose="02020603050405020304" pitchFamily="18" charset="0"/>
                <a:ea typeface="Times New Roman" panose="02020603050405020304" pitchFamily="18" charset="0"/>
              </a:rPr>
              <a:t>Chấp nhận</a:t>
            </a:r>
            <a:r>
              <a:rPr lang="en-US">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pic>
        <p:nvPicPr>
          <p:cNvPr id="2150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106" y="714694"/>
            <a:ext cx="4283100" cy="310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1759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29" name="Google Shape;129;p1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114" name="Google Shape;114;p18"/>
          <p:cNvSpPr txBox="1">
            <a:spLocks noGrp="1"/>
          </p:cNvSpPr>
          <p:nvPr>
            <p:ph type="ctrTitle" idx="4294967295"/>
          </p:nvPr>
        </p:nvSpPr>
        <p:spPr>
          <a:xfrm>
            <a:off x="1051359" y="2260760"/>
            <a:ext cx="49768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smtClean="0">
                <a:solidFill>
                  <a:srgbClr val="FFB600"/>
                </a:solidFill>
              </a:rPr>
              <a:t>THANKS </a:t>
            </a:r>
            <a:br>
              <a:rPr lang="en" sz="7200" smtClean="0">
                <a:solidFill>
                  <a:srgbClr val="FFB600"/>
                </a:solidFill>
              </a:rPr>
            </a:br>
            <a:endParaRPr sz="7200">
              <a:solidFill>
                <a:srgbClr val="FFB600"/>
              </a:solidFill>
            </a:endParaRPr>
          </a:p>
        </p:txBody>
      </p:sp>
      <p:sp>
        <p:nvSpPr>
          <p:cNvPr id="116" name="Google Shape;116;p18"/>
          <p:cNvSpPr/>
          <p:nvPr/>
        </p:nvSpPr>
        <p:spPr>
          <a:xfrm>
            <a:off x="7334564" y="2384367"/>
            <a:ext cx="299775" cy="28623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8"/>
          <p:cNvGrpSpPr/>
          <p:nvPr/>
        </p:nvGrpSpPr>
        <p:grpSpPr>
          <a:xfrm>
            <a:off x="6962708" y="777025"/>
            <a:ext cx="1284369" cy="1284693"/>
            <a:chOff x="6654650" y="3665275"/>
            <a:chExt cx="409100" cy="409125"/>
          </a:xfrm>
        </p:grpSpPr>
        <p:sp>
          <p:nvSpPr>
            <p:cNvPr id="118" name="Google Shape;118;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18"/>
          <p:cNvGrpSpPr/>
          <p:nvPr/>
        </p:nvGrpSpPr>
        <p:grpSpPr>
          <a:xfrm rot="290934">
            <a:off x="5826714" y="2216476"/>
            <a:ext cx="848543" cy="848624"/>
            <a:chOff x="570875" y="4322250"/>
            <a:chExt cx="443300" cy="443325"/>
          </a:xfrm>
        </p:grpSpPr>
        <p:sp>
          <p:nvSpPr>
            <p:cNvPr id="121" name="Google Shape;121;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8"/>
          <p:cNvSpPr/>
          <p:nvPr/>
        </p:nvSpPr>
        <p:spPr>
          <a:xfrm rot="2466717">
            <a:off x="5819909" y="1025895"/>
            <a:ext cx="416526" cy="3977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rot="-1609245">
            <a:off x="6429073" y="1276138"/>
            <a:ext cx="299725" cy="2862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2926063">
            <a:off x="8246537" y="1502870"/>
            <a:ext cx="224479" cy="2143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1609158">
            <a:off x="8202241" y="284727"/>
            <a:ext cx="202232" cy="19309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1012763" y="2401428"/>
            <a:ext cx="3578325" cy="584775"/>
          </a:xfrm>
          <a:prstGeom prst="rect">
            <a:avLst/>
          </a:prstGeom>
        </p:spPr>
        <p:txBody>
          <a:bodyPr wrap="square">
            <a:spAutoFit/>
          </a:bodyPr>
          <a:lstStyle/>
          <a:p>
            <a:pPr lvl="0">
              <a:spcBef>
                <a:spcPts val="600"/>
              </a:spcBef>
            </a:pPr>
            <a:r>
              <a:rPr lang="en-GB" sz="3200" b="1">
                <a:latin typeface="Raleway" panose="020B0604020202020204" charset="0"/>
              </a:rPr>
              <a:t>Any questions?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graphicFrame>
        <p:nvGraphicFramePr>
          <p:cNvPr id="2" name="Table 1"/>
          <p:cNvGraphicFramePr>
            <a:graphicFrameLocks noGrp="1"/>
          </p:cNvGraphicFramePr>
          <p:nvPr>
            <p:extLst>
              <p:ext uri="{D42A27DB-BD31-4B8C-83A1-F6EECF244321}">
                <p14:modId xmlns:p14="http://schemas.microsoft.com/office/powerpoint/2010/main" val="2465010796"/>
              </p:ext>
            </p:extLst>
          </p:nvPr>
        </p:nvGraphicFramePr>
        <p:xfrm>
          <a:off x="1131902" y="1245728"/>
          <a:ext cx="6476365" cy="2133600"/>
        </p:xfrm>
        <a:graphic>
          <a:graphicData uri="http://schemas.openxmlformats.org/drawingml/2006/table">
            <a:tbl>
              <a:tblPr firstRow="1" firstCol="1" lastRow="1" lastCol="1" bandRow="1" bandCol="1">
                <a:tableStyleId>{9D576214-869C-484A-B055-DCC70B63D459}</a:tableStyleId>
              </a:tblPr>
              <a:tblGrid>
                <a:gridCol w="1477645">
                  <a:extLst>
                    <a:ext uri="{9D8B030D-6E8A-4147-A177-3AD203B41FA5}">
                      <a16:colId xmlns:a16="http://schemas.microsoft.com/office/drawing/2014/main" val="922668953"/>
                    </a:ext>
                  </a:extLst>
                </a:gridCol>
                <a:gridCol w="1216660">
                  <a:extLst>
                    <a:ext uri="{9D8B030D-6E8A-4147-A177-3AD203B41FA5}">
                      <a16:colId xmlns:a16="http://schemas.microsoft.com/office/drawing/2014/main" val="1044557132"/>
                    </a:ext>
                  </a:extLst>
                </a:gridCol>
                <a:gridCol w="1240790">
                  <a:extLst>
                    <a:ext uri="{9D8B030D-6E8A-4147-A177-3AD203B41FA5}">
                      <a16:colId xmlns:a16="http://schemas.microsoft.com/office/drawing/2014/main" val="3048476801"/>
                    </a:ext>
                  </a:extLst>
                </a:gridCol>
                <a:gridCol w="1270635">
                  <a:extLst>
                    <a:ext uri="{9D8B030D-6E8A-4147-A177-3AD203B41FA5}">
                      <a16:colId xmlns:a16="http://schemas.microsoft.com/office/drawing/2014/main" val="1667656034"/>
                    </a:ext>
                  </a:extLst>
                </a:gridCol>
                <a:gridCol w="1270635">
                  <a:extLst>
                    <a:ext uri="{9D8B030D-6E8A-4147-A177-3AD203B41FA5}">
                      <a16:colId xmlns:a16="http://schemas.microsoft.com/office/drawing/2014/main" val="3345687635"/>
                    </a:ext>
                  </a:extLst>
                </a:gridCol>
              </a:tblGrid>
              <a:tr h="0">
                <a:tc>
                  <a:txBody>
                    <a:bodyPr/>
                    <a:lstStyle/>
                    <a:p>
                      <a:pPr algn="ctr">
                        <a:spcAft>
                          <a:spcPts val="400"/>
                        </a:spcAft>
                      </a:pPr>
                      <a:r>
                        <a:rPr lang="en-US" sz="1400">
                          <a:effectLst/>
                        </a:rPr>
                        <a:t>Tên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Mô tả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Tên thuộc tính</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Ý nghĩa</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Kiểu dữ liệu</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216316193"/>
                  </a:ext>
                </a:extLst>
              </a:tr>
              <a:tr h="0">
                <a:tc rowSpan="7">
                  <a:txBody>
                    <a:bodyPr/>
                    <a:lstStyle/>
                    <a:p>
                      <a:pPr algn="ctr">
                        <a:spcAft>
                          <a:spcPts val="400"/>
                        </a:spcAft>
                      </a:pPr>
                      <a:r>
                        <a:rPr lang="en-US" sz="2000">
                          <a:effectLst/>
                        </a:rPr>
                        <a:t>NHANVIEN</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rowSpan="7">
                  <a:txBody>
                    <a:bodyPr/>
                    <a:lstStyle/>
                    <a:p>
                      <a:pPr algn="ctr">
                        <a:spcAft>
                          <a:spcPts val="400"/>
                        </a:spcAft>
                      </a:pPr>
                      <a:r>
                        <a:rPr lang="en-US" sz="1800">
                          <a:effectLst/>
                        </a:rPr>
                        <a:t>Mô tả thông tin nhân viên</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tabLst>
                          <a:tab pos="551815" algn="ctr"/>
                        </a:tabLst>
                      </a:pPr>
                      <a:r>
                        <a:rPr lang="en-US" sz="1400">
                          <a:effectLst/>
                        </a:rPr>
                        <a:t>MANV</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Mã nhân viên (khóa chính)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Char(10)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02373360"/>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TENNV</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Tên nhân viên</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Nvarchar(30)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31944944"/>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DIACHI</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Địa chỉ</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Nvarchar(50)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33912438"/>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SDT</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Số điện thoại</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Char(12)</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35783317"/>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GIOITINH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Giới tính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Nvarchar(5)</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25110739"/>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NGAYVL</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Ngày vào làm</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Date</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90488477"/>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LUONG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Lương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Money</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54596842"/>
                  </a:ext>
                </a:extLst>
              </a:tr>
            </a:tbl>
          </a:graphicData>
        </a:graphic>
      </p:graphicFrame>
      <p:sp>
        <p:nvSpPr>
          <p:cNvPr id="3" name="Rectangle 1"/>
          <p:cNvSpPr>
            <a:spLocks noChangeArrowheads="1"/>
          </p:cNvSpPr>
          <p:nvPr/>
        </p:nvSpPr>
        <p:spPr bwMode="auto">
          <a:xfrm>
            <a:off x="556491" y="370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2450"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552450"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552450"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552450"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552450"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552450"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552450"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552450"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552450" algn="ctr"/>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552450" algn="ctr"/>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NHANVIEN (</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MANV, </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TENNV, DIACHI, SDT, GIOITINH, NGAYVL, LUONG)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2802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graphicFrame>
        <p:nvGraphicFramePr>
          <p:cNvPr id="4" name="Table 3"/>
          <p:cNvGraphicFramePr>
            <a:graphicFrameLocks noGrp="1"/>
          </p:cNvGraphicFramePr>
          <p:nvPr>
            <p:extLst>
              <p:ext uri="{D42A27DB-BD31-4B8C-83A1-F6EECF244321}">
                <p14:modId xmlns:p14="http://schemas.microsoft.com/office/powerpoint/2010/main" val="3076565011"/>
              </p:ext>
            </p:extLst>
          </p:nvPr>
        </p:nvGraphicFramePr>
        <p:xfrm>
          <a:off x="1190337" y="1284515"/>
          <a:ext cx="6476365" cy="1706880"/>
        </p:xfrm>
        <a:graphic>
          <a:graphicData uri="http://schemas.openxmlformats.org/drawingml/2006/table">
            <a:tbl>
              <a:tblPr firstRow="1" firstCol="1" lastRow="1" lastCol="1" bandRow="1" bandCol="1">
                <a:tableStyleId>{9D576214-869C-484A-B055-DCC70B63D459}</a:tableStyleId>
              </a:tblPr>
              <a:tblGrid>
                <a:gridCol w="1477645">
                  <a:extLst>
                    <a:ext uri="{9D8B030D-6E8A-4147-A177-3AD203B41FA5}">
                      <a16:colId xmlns:a16="http://schemas.microsoft.com/office/drawing/2014/main" val="1782774657"/>
                    </a:ext>
                  </a:extLst>
                </a:gridCol>
                <a:gridCol w="1216660">
                  <a:extLst>
                    <a:ext uri="{9D8B030D-6E8A-4147-A177-3AD203B41FA5}">
                      <a16:colId xmlns:a16="http://schemas.microsoft.com/office/drawing/2014/main" val="879483527"/>
                    </a:ext>
                  </a:extLst>
                </a:gridCol>
                <a:gridCol w="1240790">
                  <a:extLst>
                    <a:ext uri="{9D8B030D-6E8A-4147-A177-3AD203B41FA5}">
                      <a16:colId xmlns:a16="http://schemas.microsoft.com/office/drawing/2014/main" val="408255246"/>
                    </a:ext>
                  </a:extLst>
                </a:gridCol>
                <a:gridCol w="1270635">
                  <a:extLst>
                    <a:ext uri="{9D8B030D-6E8A-4147-A177-3AD203B41FA5}">
                      <a16:colId xmlns:a16="http://schemas.microsoft.com/office/drawing/2014/main" val="2165983756"/>
                    </a:ext>
                  </a:extLst>
                </a:gridCol>
                <a:gridCol w="1270635">
                  <a:extLst>
                    <a:ext uri="{9D8B030D-6E8A-4147-A177-3AD203B41FA5}">
                      <a16:colId xmlns:a16="http://schemas.microsoft.com/office/drawing/2014/main" val="1554610330"/>
                    </a:ext>
                  </a:extLst>
                </a:gridCol>
              </a:tblGrid>
              <a:tr h="0">
                <a:tc>
                  <a:txBody>
                    <a:bodyPr/>
                    <a:lstStyle/>
                    <a:p>
                      <a:pPr algn="ctr">
                        <a:spcAft>
                          <a:spcPts val="400"/>
                        </a:spcAft>
                      </a:pPr>
                      <a:r>
                        <a:rPr lang="en-US" sz="1400">
                          <a:effectLst/>
                        </a:rPr>
                        <a:t>Tên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Mô tả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Tên thuộc tính</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Ý nghĩa</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Kiểu dữ liệu</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238921396"/>
                  </a:ext>
                </a:extLst>
              </a:tr>
              <a:tr h="0">
                <a:tc rowSpan="5">
                  <a:txBody>
                    <a:bodyPr/>
                    <a:lstStyle/>
                    <a:p>
                      <a:pPr algn="ctr">
                        <a:spcAft>
                          <a:spcPts val="400"/>
                        </a:spcAft>
                      </a:pPr>
                      <a:r>
                        <a:rPr lang="en-US" sz="2000">
                          <a:effectLst/>
                        </a:rPr>
                        <a:t>HOADON</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rowSpan="5">
                  <a:txBody>
                    <a:bodyPr/>
                    <a:lstStyle/>
                    <a:p>
                      <a:pPr algn="ctr">
                        <a:spcAft>
                          <a:spcPts val="400"/>
                        </a:spcAft>
                      </a:pPr>
                      <a:r>
                        <a:rPr lang="en-US" sz="1800">
                          <a:effectLst/>
                        </a:rPr>
                        <a:t>Mô tả hóa đơn</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tabLst>
                          <a:tab pos="551815" algn="ctr"/>
                        </a:tabLst>
                      </a:pPr>
                      <a:r>
                        <a:rPr lang="en-US" sz="1400">
                          <a:effectLst/>
                        </a:rPr>
                        <a:t>MAHD</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Mã hóa đơn (khóa chính)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Int</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6243441"/>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NGAYLAP</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Ngày lập</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Date</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38881430"/>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THANHTIEN</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Thành tiền</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Money</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38689196"/>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EMAIL</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Email</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Varchar(30)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32360334"/>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MANV</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Mã nhân viên</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Char(10)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5356236"/>
                  </a:ext>
                </a:extLst>
              </a:tr>
            </a:tbl>
          </a:graphicData>
        </a:graphic>
      </p:graphicFrame>
      <p:sp>
        <p:nvSpPr>
          <p:cNvPr id="5" name="Rectangle 1"/>
          <p:cNvSpPr>
            <a:spLocks noChangeArrowheads="1"/>
          </p:cNvSpPr>
          <p:nvPr/>
        </p:nvSpPr>
        <p:spPr bwMode="auto">
          <a:xfrm>
            <a:off x="483755" y="41440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2450"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552450"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552450"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552450"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552450"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552450"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552450"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552450"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552450" algn="ctr"/>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552450" algn="ctr"/>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HOADON (</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MAHD</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NGAYLAP, THANHTIEN, EMAIL, MANV)</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5300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graphicFrame>
        <p:nvGraphicFramePr>
          <p:cNvPr id="2" name="Table 1"/>
          <p:cNvGraphicFramePr>
            <a:graphicFrameLocks noGrp="1"/>
          </p:cNvGraphicFramePr>
          <p:nvPr>
            <p:extLst>
              <p:ext uri="{D42A27DB-BD31-4B8C-83A1-F6EECF244321}">
                <p14:modId xmlns:p14="http://schemas.microsoft.com/office/powerpoint/2010/main" val="1600967837"/>
              </p:ext>
            </p:extLst>
          </p:nvPr>
        </p:nvGraphicFramePr>
        <p:xfrm>
          <a:off x="1098333" y="1194117"/>
          <a:ext cx="6716395" cy="2346960"/>
        </p:xfrm>
        <a:graphic>
          <a:graphicData uri="http://schemas.openxmlformats.org/drawingml/2006/table">
            <a:tbl>
              <a:tblPr firstRow="1" firstCol="1" lastRow="1" lastCol="1" bandRow="1" bandCol="1">
                <a:tableStyleId>{9D576214-869C-484A-B055-DCC70B63D459}</a:tableStyleId>
              </a:tblPr>
              <a:tblGrid>
                <a:gridCol w="1943735">
                  <a:extLst>
                    <a:ext uri="{9D8B030D-6E8A-4147-A177-3AD203B41FA5}">
                      <a16:colId xmlns:a16="http://schemas.microsoft.com/office/drawing/2014/main" val="901198637"/>
                    </a:ext>
                  </a:extLst>
                </a:gridCol>
                <a:gridCol w="795020">
                  <a:extLst>
                    <a:ext uri="{9D8B030D-6E8A-4147-A177-3AD203B41FA5}">
                      <a16:colId xmlns:a16="http://schemas.microsoft.com/office/drawing/2014/main" val="2207588518"/>
                    </a:ext>
                  </a:extLst>
                </a:gridCol>
                <a:gridCol w="1786890">
                  <a:extLst>
                    <a:ext uri="{9D8B030D-6E8A-4147-A177-3AD203B41FA5}">
                      <a16:colId xmlns:a16="http://schemas.microsoft.com/office/drawing/2014/main" val="4024648943"/>
                    </a:ext>
                  </a:extLst>
                </a:gridCol>
                <a:gridCol w="1095375">
                  <a:extLst>
                    <a:ext uri="{9D8B030D-6E8A-4147-A177-3AD203B41FA5}">
                      <a16:colId xmlns:a16="http://schemas.microsoft.com/office/drawing/2014/main" val="1714091091"/>
                    </a:ext>
                  </a:extLst>
                </a:gridCol>
                <a:gridCol w="1095375">
                  <a:extLst>
                    <a:ext uri="{9D8B030D-6E8A-4147-A177-3AD203B41FA5}">
                      <a16:colId xmlns:a16="http://schemas.microsoft.com/office/drawing/2014/main" val="2742558657"/>
                    </a:ext>
                  </a:extLst>
                </a:gridCol>
              </a:tblGrid>
              <a:tr h="0">
                <a:tc>
                  <a:txBody>
                    <a:bodyPr/>
                    <a:lstStyle/>
                    <a:p>
                      <a:pPr algn="ctr">
                        <a:spcAft>
                          <a:spcPts val="400"/>
                        </a:spcAft>
                      </a:pPr>
                      <a:r>
                        <a:rPr lang="en-US" sz="1400">
                          <a:effectLst/>
                        </a:rPr>
                        <a:t>Tên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Mô tả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Tên thuộc tính</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Ý nghĩa</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Kiểu dữ liệu</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35785798"/>
                  </a:ext>
                </a:extLst>
              </a:tr>
              <a:tr h="0">
                <a:tc rowSpan="5">
                  <a:txBody>
                    <a:bodyPr/>
                    <a:lstStyle/>
                    <a:p>
                      <a:pPr algn="ctr">
                        <a:spcAft>
                          <a:spcPts val="400"/>
                        </a:spcAft>
                      </a:pPr>
                      <a:r>
                        <a:rPr lang="en-US" sz="2000">
                          <a:effectLst/>
                        </a:rPr>
                        <a:t>DONDATHANG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rowSpan="5">
                  <a:txBody>
                    <a:bodyPr/>
                    <a:lstStyle/>
                    <a:p>
                      <a:pPr algn="ctr">
                        <a:spcAft>
                          <a:spcPts val="400"/>
                        </a:spcAft>
                      </a:pPr>
                      <a:r>
                        <a:rPr lang="en-US" sz="1800">
                          <a:effectLst/>
                        </a:rPr>
                        <a:t>Mô tả đơn đặt hàng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tabLst>
                          <a:tab pos="551815" algn="ctr"/>
                        </a:tabLst>
                      </a:pPr>
                      <a:r>
                        <a:rPr lang="en-US" sz="1400">
                          <a:effectLst/>
                        </a:rPr>
                        <a:t>MADONHANG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Mã đơn hàng (khóa chính)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Int</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89607471"/>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NGAYTAO</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Ngày tạo</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Date</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51978525"/>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DIACHINHANHANG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Địa chỉ nhận hàng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Nvarchar(100)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52142276"/>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EMAIL</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Email</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Varchar(30)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47078445"/>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TINHTRANG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Tình trạng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Nvarchar(30)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75717865"/>
                  </a:ext>
                </a:extLst>
              </a:tr>
            </a:tbl>
          </a:graphicData>
        </a:graphic>
      </p:graphicFrame>
      <p:sp>
        <p:nvSpPr>
          <p:cNvPr id="3" name="Rectangle 1"/>
          <p:cNvSpPr>
            <a:spLocks noChangeArrowheads="1"/>
          </p:cNvSpPr>
          <p:nvPr/>
        </p:nvSpPr>
        <p:spPr bwMode="auto">
          <a:xfrm>
            <a:off x="456623" y="421299"/>
            <a:ext cx="73581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2450"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552450"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552450"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552450"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552450"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552450"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552450"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552450"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552450"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52450" algn="ctr"/>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DONDATHANG (</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MADONHANG</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NGAYTAO, THANHTIEN, DIACHINHANHANG, EMAIL, </a:t>
            </a:r>
          </a:p>
          <a:p>
            <a:pPr marL="0" marR="0" lvl="0" indent="0" algn="l" defTabSz="914400" rtl="0" eaLnBrk="0" fontAlgn="base" latinLnBrk="0" hangingPunct="0">
              <a:lnSpc>
                <a:spcPct val="100000"/>
              </a:lnSpc>
              <a:spcBef>
                <a:spcPct val="0"/>
              </a:spcBef>
              <a:spcAft>
                <a:spcPct val="0"/>
              </a:spcAft>
              <a:buClrTx/>
              <a:buSzTx/>
              <a:buFontTx/>
              <a:buNone/>
              <a:tabLst>
                <a:tab pos="552450" algn="ctr"/>
              </a:tabLst>
            </a:pPr>
            <a:r>
              <a:rPr lang="en-US" altLang="en-US">
                <a:ea typeface="Times New Roman" panose="02020603050405020304" pitchFamily="18" charset="0"/>
              </a:rPr>
              <a:t>		 </a:t>
            </a:r>
            <a:r>
              <a:rPr lang="en-US" altLang="en-US" smtClean="0">
                <a:ea typeface="Times New Roman" panose="02020603050405020304" pitchFamily="18" charset="0"/>
              </a:rPr>
              <a:t>        </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TINHTRANG)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5351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graphicFrame>
        <p:nvGraphicFramePr>
          <p:cNvPr id="4" name="Table 3"/>
          <p:cNvGraphicFramePr>
            <a:graphicFrameLocks noGrp="1"/>
          </p:cNvGraphicFramePr>
          <p:nvPr>
            <p:extLst>
              <p:ext uri="{D42A27DB-BD31-4B8C-83A1-F6EECF244321}">
                <p14:modId xmlns:p14="http://schemas.microsoft.com/office/powerpoint/2010/main" val="2251212192"/>
              </p:ext>
            </p:extLst>
          </p:nvPr>
        </p:nvGraphicFramePr>
        <p:xfrm>
          <a:off x="1084110" y="1198966"/>
          <a:ext cx="6859270" cy="2346960"/>
        </p:xfrm>
        <a:graphic>
          <a:graphicData uri="http://schemas.openxmlformats.org/drawingml/2006/table">
            <a:tbl>
              <a:tblPr firstRow="1" firstCol="1" lastRow="1" lastCol="1" bandRow="1" bandCol="1">
                <a:tableStyleId>{9D576214-869C-484A-B055-DCC70B63D459}</a:tableStyleId>
              </a:tblPr>
              <a:tblGrid>
                <a:gridCol w="1710055">
                  <a:extLst>
                    <a:ext uri="{9D8B030D-6E8A-4147-A177-3AD203B41FA5}">
                      <a16:colId xmlns:a16="http://schemas.microsoft.com/office/drawing/2014/main" val="832466388"/>
                    </a:ext>
                  </a:extLst>
                </a:gridCol>
                <a:gridCol w="810260">
                  <a:extLst>
                    <a:ext uri="{9D8B030D-6E8A-4147-A177-3AD203B41FA5}">
                      <a16:colId xmlns:a16="http://schemas.microsoft.com/office/drawing/2014/main" val="865689775"/>
                    </a:ext>
                  </a:extLst>
                </a:gridCol>
                <a:gridCol w="1710055">
                  <a:extLst>
                    <a:ext uri="{9D8B030D-6E8A-4147-A177-3AD203B41FA5}">
                      <a16:colId xmlns:a16="http://schemas.microsoft.com/office/drawing/2014/main" val="2585089704"/>
                    </a:ext>
                  </a:extLst>
                </a:gridCol>
                <a:gridCol w="1314450">
                  <a:extLst>
                    <a:ext uri="{9D8B030D-6E8A-4147-A177-3AD203B41FA5}">
                      <a16:colId xmlns:a16="http://schemas.microsoft.com/office/drawing/2014/main" val="3774580139"/>
                    </a:ext>
                  </a:extLst>
                </a:gridCol>
                <a:gridCol w="1314450">
                  <a:extLst>
                    <a:ext uri="{9D8B030D-6E8A-4147-A177-3AD203B41FA5}">
                      <a16:colId xmlns:a16="http://schemas.microsoft.com/office/drawing/2014/main" val="2043450249"/>
                    </a:ext>
                  </a:extLst>
                </a:gridCol>
              </a:tblGrid>
              <a:tr h="0">
                <a:tc>
                  <a:txBody>
                    <a:bodyPr/>
                    <a:lstStyle/>
                    <a:p>
                      <a:pPr algn="ctr">
                        <a:spcAft>
                          <a:spcPts val="400"/>
                        </a:spcAft>
                      </a:pPr>
                      <a:r>
                        <a:rPr lang="en-US" sz="1400">
                          <a:effectLst/>
                        </a:rPr>
                        <a:t>Tên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Mô tả bảng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Tên thuộc tính</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Ý nghĩa</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pPr>
                      <a:r>
                        <a:rPr lang="en-US" sz="1400">
                          <a:effectLst/>
                        </a:rPr>
                        <a:t>Kiểu dữ liệu</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67458630"/>
                  </a:ext>
                </a:extLst>
              </a:tr>
              <a:tr h="0">
                <a:tc rowSpan="6">
                  <a:txBody>
                    <a:bodyPr/>
                    <a:lstStyle/>
                    <a:p>
                      <a:pPr algn="ctr">
                        <a:spcAft>
                          <a:spcPts val="400"/>
                        </a:spcAft>
                      </a:pPr>
                      <a:r>
                        <a:rPr lang="en-US" sz="1800">
                          <a:effectLst/>
                        </a:rPr>
                        <a:t>CHITIETDONDATHAN</a:t>
                      </a:r>
                      <a:r>
                        <a:rPr lang="en-US" sz="2000">
                          <a:effectLst/>
                        </a:rPr>
                        <a:t>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rowSpan="6">
                  <a:txBody>
                    <a:bodyPr/>
                    <a:lstStyle/>
                    <a:p>
                      <a:pPr algn="ctr">
                        <a:spcAft>
                          <a:spcPts val="400"/>
                        </a:spcAft>
                      </a:pPr>
                      <a:r>
                        <a:rPr lang="en-US" sz="1800">
                          <a:effectLst/>
                        </a:rPr>
                        <a:t>Mô tả</a:t>
                      </a:r>
                      <a:endParaRPr lang="en-GB" sz="1200">
                        <a:effectLst/>
                      </a:endParaRPr>
                    </a:p>
                    <a:p>
                      <a:pPr algn="ctr">
                        <a:spcAft>
                          <a:spcPts val="400"/>
                        </a:spcAft>
                      </a:pPr>
                      <a:r>
                        <a:rPr lang="en-US" sz="1800">
                          <a:effectLst/>
                        </a:rPr>
                        <a:t>chi</a:t>
                      </a:r>
                      <a:endParaRPr lang="en-GB" sz="1200">
                        <a:effectLst/>
                      </a:endParaRPr>
                    </a:p>
                    <a:p>
                      <a:pPr algn="ctr">
                        <a:spcAft>
                          <a:spcPts val="400"/>
                        </a:spcAft>
                      </a:pPr>
                      <a:r>
                        <a:rPr lang="en-US" sz="1800">
                          <a:effectLst/>
                        </a:rPr>
                        <a:t>tiết đơn đặt hàng</a:t>
                      </a:r>
                      <a:endParaRPr lang="en-GB"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400"/>
                        </a:spcAft>
                        <a:tabLst>
                          <a:tab pos="551815" algn="ctr"/>
                        </a:tabLst>
                      </a:pPr>
                      <a:r>
                        <a:rPr lang="en-US" sz="1400">
                          <a:effectLst/>
                        </a:rPr>
                        <a:t>MADONDATHANG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Mã đơn đặt hàng (khóa chính)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Int</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28982519"/>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MASACH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Mã sách(khóa chính)</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Char(10)</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68450026"/>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SOLUONG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Số lượng</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Int</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93568821"/>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DONGIA</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Đơn giá</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Float</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08373389"/>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GIAMGIA</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Giảm giá</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Float</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02366936"/>
                  </a:ext>
                </a:extLst>
              </a:tr>
              <a:tr h="0">
                <a:tc vMerge="1">
                  <a:txBody>
                    <a:bodyPr/>
                    <a:lstStyle/>
                    <a:p>
                      <a:endParaRPr lang="en-GB"/>
                    </a:p>
                  </a:txBody>
                  <a:tcPr/>
                </a:tc>
                <a:tc vMerge="1">
                  <a:txBody>
                    <a:bodyPr/>
                    <a:lstStyle/>
                    <a:p>
                      <a:endParaRPr lang="en-GB"/>
                    </a:p>
                  </a:txBody>
                  <a:tcPr/>
                </a:tc>
                <a:tc>
                  <a:txBody>
                    <a:bodyPr/>
                    <a:lstStyle/>
                    <a:p>
                      <a:pPr algn="ctr">
                        <a:spcAft>
                          <a:spcPts val="400"/>
                        </a:spcAft>
                      </a:pPr>
                      <a:r>
                        <a:rPr lang="en-US" sz="1400">
                          <a:effectLst/>
                        </a:rPr>
                        <a:t>THANHTIEN</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Thành tiền</a:t>
                      </a:r>
                      <a:endParaRPr lang="en-GB"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400"/>
                        </a:spcAft>
                      </a:pPr>
                      <a:r>
                        <a:rPr lang="en-US" sz="1400">
                          <a:effectLst/>
                        </a:rPr>
                        <a:t>Float</a:t>
                      </a:r>
                      <a:endParaRPr lang="en-GB"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78318801"/>
                  </a:ext>
                </a:extLst>
              </a:tr>
            </a:tbl>
          </a:graphicData>
        </a:graphic>
      </p:graphicFrame>
      <p:sp>
        <p:nvSpPr>
          <p:cNvPr id="5" name="Rectangle 1"/>
          <p:cNvSpPr>
            <a:spLocks noChangeArrowheads="1"/>
          </p:cNvSpPr>
          <p:nvPr/>
        </p:nvSpPr>
        <p:spPr bwMode="auto">
          <a:xfrm>
            <a:off x="489095" y="421299"/>
            <a:ext cx="74542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2450"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552450"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552450"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552450"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552450"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552450"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552450"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552450"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552450"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52450" algn="ctr"/>
              </a:tabLst>
            </a:pP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CHITIETDONDATHANG (</a:t>
            </a:r>
            <a:r>
              <a:rPr kumimoji="0" lang="en-US" altLang="en-US" sz="1400" b="1" i="0" u="sng"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MADONDATHANG, MASACH</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SOLUONG, DONGIA, GIAMGIA,</a:t>
            </a:r>
          </a:p>
          <a:p>
            <a:pPr marL="0" marR="0" lvl="0" indent="0" algn="l" defTabSz="914400" rtl="0" eaLnBrk="0" fontAlgn="base" latinLnBrk="0" hangingPunct="0">
              <a:lnSpc>
                <a:spcPct val="100000"/>
              </a:lnSpc>
              <a:spcBef>
                <a:spcPct val="0"/>
              </a:spcBef>
              <a:spcAft>
                <a:spcPct val="0"/>
              </a:spcAft>
              <a:buClrTx/>
              <a:buSzTx/>
              <a:buFontTx/>
              <a:buNone/>
              <a:tabLst>
                <a:tab pos="552450" algn="ctr"/>
              </a:tabLst>
            </a:pPr>
            <a:r>
              <a:rPr lang="en-US" altLang="en-US" smtClean="0">
                <a:ea typeface="Times New Roman" panose="02020603050405020304" pitchFamily="18" charset="0"/>
              </a:rPr>
              <a:t>			   </a:t>
            </a:r>
            <a:r>
              <a:rPr kumimoji="0" lang="en-US" altLang="en-US"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THANHTIEN)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06446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84</TotalTime>
  <Words>2698</Words>
  <Application>Microsoft Office PowerPoint</Application>
  <PresentationFormat>On-screen Show (16:9)</PresentationFormat>
  <Paragraphs>441</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Raleway ExtraBold</vt:lpstr>
      <vt:lpstr>Raleway</vt:lpstr>
      <vt:lpstr>Arial</vt:lpstr>
      <vt:lpstr>Times New Roman</vt:lpstr>
      <vt:lpstr>Raleway Light</vt:lpstr>
      <vt:lpstr>Garamond</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Trung Thanh</cp:lastModifiedBy>
  <cp:revision>11</cp:revision>
  <dcterms:modified xsi:type="dcterms:W3CDTF">2021-08-26T12:45:35Z</dcterms:modified>
</cp:coreProperties>
</file>